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Shape 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mbria"/>
              <a:buNone/>
            </a:pPr>
            <a:r>
              <a:rPr lang="en-US" sz="1000">
                <a:latin typeface="Cambria"/>
                <a:ea typeface="Cambria"/>
                <a:cs typeface="Cambria"/>
                <a:sym typeface="Cambria"/>
              </a:rPr>
              <a:t>This is the report based on Applicants Data from Teachers College. </a:t>
            </a:r>
            <a:endParaRPr sz="1000">
              <a:latin typeface="Cambria"/>
              <a:ea typeface="Cambria"/>
              <a:cs typeface="Cambria"/>
              <a:sym typeface="Cambria"/>
            </a:endParaRPr>
          </a:p>
          <a:p>
            <a:pPr marL="0" marR="0" lvl="0" indent="0" algn="l" rtl="0">
              <a:spcBef>
                <a:spcPts val="0"/>
              </a:spcBef>
              <a:spcAft>
                <a:spcPts val="0"/>
              </a:spcAft>
              <a:buClr>
                <a:schemeClr val="dk1"/>
              </a:buClr>
              <a:buSzPts val="1200"/>
              <a:buFont typeface="Cambria"/>
              <a:buNone/>
            </a:pPr>
            <a:endParaRPr sz="1000">
              <a:latin typeface="Cambria"/>
              <a:ea typeface="Cambria"/>
              <a:cs typeface="Cambria"/>
              <a:sym typeface="Cambria"/>
            </a:endParaRPr>
          </a:p>
          <a:p>
            <a:pPr marL="0" marR="0" lvl="0" indent="0" algn="l" rtl="0">
              <a:spcBef>
                <a:spcPts val="0"/>
              </a:spcBef>
              <a:spcAft>
                <a:spcPts val="0"/>
              </a:spcAft>
              <a:buClr>
                <a:schemeClr val="dk1"/>
              </a:buClr>
              <a:buSzPts val="1200"/>
              <a:buFont typeface="Cambria"/>
              <a:buNone/>
            </a:pPr>
            <a:r>
              <a:rPr lang="en-US" sz="1000" b="1">
                <a:solidFill>
                  <a:srgbClr val="434343"/>
                </a:solidFill>
                <a:latin typeface="Cambria"/>
                <a:ea typeface="Cambria"/>
                <a:cs typeface="Cambria"/>
                <a:sym typeface="Cambria"/>
              </a:rPr>
              <a:t>[[ Data Set Related Details</a:t>
            </a:r>
            <a:r>
              <a:rPr lang="en-US" sz="1000">
                <a:solidFill>
                  <a:srgbClr val="434343"/>
                </a:solidFill>
                <a:latin typeface="Cambria"/>
                <a:ea typeface="Cambria"/>
                <a:cs typeface="Cambria"/>
                <a:sym typeface="Cambria"/>
              </a:rPr>
              <a:t>: </a:t>
            </a:r>
            <a:endParaRPr sz="1000">
              <a:solidFill>
                <a:srgbClr val="434343"/>
              </a:solidFill>
              <a:latin typeface="Cambria"/>
              <a:ea typeface="Cambria"/>
              <a:cs typeface="Cambria"/>
              <a:sym typeface="Cambria"/>
            </a:endParaRPr>
          </a:p>
          <a:p>
            <a:pPr marL="0" marR="0" lvl="0" indent="0" algn="l" rtl="0">
              <a:spcBef>
                <a:spcPts val="0"/>
              </a:spcBef>
              <a:spcAft>
                <a:spcPts val="0"/>
              </a:spcAft>
              <a:buClr>
                <a:schemeClr val="dk1"/>
              </a:buClr>
              <a:buSzPts val="1200"/>
              <a:buFont typeface="Cambria"/>
              <a:buNone/>
            </a:pPr>
            <a:r>
              <a:rPr lang="en-US" sz="1000">
                <a:solidFill>
                  <a:srgbClr val="434343"/>
                </a:solidFill>
                <a:latin typeface="Cambria"/>
                <a:ea typeface="Cambria"/>
                <a:cs typeface="Cambria"/>
                <a:sym typeface="Cambria"/>
              </a:rPr>
              <a:t>CSV File format</a:t>
            </a:r>
            <a:endParaRPr sz="1000">
              <a:solidFill>
                <a:srgbClr val="434343"/>
              </a:solidFill>
              <a:latin typeface="Cambria"/>
              <a:ea typeface="Cambria"/>
              <a:cs typeface="Cambria"/>
              <a:sym typeface="Cambria"/>
            </a:endParaRPr>
          </a:p>
          <a:p>
            <a:pPr marL="0" marR="0" lvl="0" indent="0" algn="l" rtl="0">
              <a:spcBef>
                <a:spcPts val="0"/>
              </a:spcBef>
              <a:spcAft>
                <a:spcPts val="0"/>
              </a:spcAft>
              <a:buClr>
                <a:schemeClr val="dk1"/>
              </a:buClr>
              <a:buSzPts val="1200"/>
              <a:buFont typeface="Cambria"/>
              <a:buNone/>
            </a:pPr>
            <a:r>
              <a:rPr lang="en-US" sz="1000">
                <a:solidFill>
                  <a:srgbClr val="434343"/>
                </a:solidFill>
                <a:latin typeface="Cambria"/>
                <a:ea typeface="Cambria"/>
                <a:cs typeface="Cambria"/>
                <a:sym typeface="Cambria"/>
              </a:rPr>
              <a:t>Raw data</a:t>
            </a:r>
            <a:endParaRPr sz="1000">
              <a:solidFill>
                <a:srgbClr val="434343"/>
              </a:solidFill>
              <a:latin typeface="Cambria"/>
              <a:ea typeface="Cambria"/>
              <a:cs typeface="Cambria"/>
              <a:sym typeface="Cambria"/>
            </a:endParaRPr>
          </a:p>
          <a:p>
            <a:pPr marL="0" lvl="0" indent="0" rtl="0">
              <a:spcBef>
                <a:spcPts val="0"/>
              </a:spcBef>
              <a:spcAft>
                <a:spcPts val="0"/>
              </a:spcAft>
              <a:buClr>
                <a:schemeClr val="dk1"/>
              </a:buClr>
              <a:buSzPts val="1100"/>
              <a:buFont typeface="Arial"/>
              <a:buNone/>
            </a:pPr>
            <a:r>
              <a:rPr lang="en-US" sz="1000">
                <a:solidFill>
                  <a:srgbClr val="434343"/>
                </a:solidFill>
                <a:latin typeface="Cambria"/>
                <a:ea typeface="Cambria"/>
                <a:cs typeface="Cambria"/>
                <a:sym typeface="Cambria"/>
              </a:rPr>
              <a:t>7 Relational Databases | Over 45 Features/Variables | Over 200k records</a:t>
            </a:r>
            <a:endParaRPr sz="1000">
              <a:solidFill>
                <a:srgbClr val="434343"/>
              </a:solidFill>
              <a:latin typeface="Cambria"/>
              <a:ea typeface="Cambria"/>
              <a:cs typeface="Cambria"/>
              <a:sym typeface="Cambria"/>
            </a:endParaRPr>
          </a:p>
          <a:p>
            <a:pPr marL="0" lvl="0" indent="0" rtl="0">
              <a:spcBef>
                <a:spcPts val="0"/>
              </a:spcBef>
              <a:spcAft>
                <a:spcPts val="0"/>
              </a:spcAft>
              <a:buClr>
                <a:schemeClr val="dk1"/>
              </a:buClr>
              <a:buSzPts val="1100"/>
              <a:buFont typeface="Arial"/>
              <a:buNone/>
            </a:pPr>
            <a:r>
              <a:rPr lang="en-US" sz="1000">
                <a:solidFill>
                  <a:srgbClr val="434343"/>
                </a:solidFill>
                <a:latin typeface="Cambria"/>
                <a:ea typeface="Cambria"/>
                <a:cs typeface="Cambria"/>
                <a:sym typeface="Cambria"/>
              </a:rPr>
              <a:t>4.5 k applicants | Over 4.5 k applications</a:t>
            </a:r>
            <a:endParaRPr sz="1000">
              <a:solidFill>
                <a:srgbClr val="434343"/>
              </a:solidFill>
              <a:latin typeface="Cambria"/>
              <a:ea typeface="Cambria"/>
              <a:cs typeface="Cambria"/>
              <a:sym typeface="Cambria"/>
            </a:endParaRPr>
          </a:p>
          <a:p>
            <a:pPr marL="0" lvl="0" indent="0" rtl="0">
              <a:lnSpc>
                <a:spcPct val="90000"/>
              </a:lnSpc>
              <a:spcBef>
                <a:spcPts val="0"/>
              </a:spcBef>
              <a:spcAft>
                <a:spcPts val="0"/>
              </a:spcAft>
              <a:buClr>
                <a:schemeClr val="dk1"/>
              </a:buClr>
              <a:buSzPts val="1800"/>
              <a:buFont typeface="Arial"/>
              <a:buNone/>
            </a:pPr>
            <a:r>
              <a:rPr lang="en-US" sz="1000">
                <a:solidFill>
                  <a:srgbClr val="434343"/>
                </a:solidFill>
                <a:latin typeface="Cambria"/>
                <a:ea typeface="Cambria"/>
                <a:cs typeface="Cambria"/>
                <a:sym typeface="Cambria"/>
              </a:rPr>
              <a:t>Applicants who did not show up at TC when offered admissions over a period of X years (omitted for several reasons) and Y semesters ( Y &gt; 2.5X)</a:t>
            </a:r>
            <a:endParaRPr sz="1000">
              <a:solidFill>
                <a:srgbClr val="434343"/>
              </a:solidFill>
              <a:latin typeface="Cambria"/>
              <a:ea typeface="Cambria"/>
              <a:cs typeface="Cambria"/>
              <a:sym typeface="Cambria"/>
            </a:endParaRPr>
          </a:p>
          <a:p>
            <a:pPr marL="0" lvl="0" indent="0" rtl="0">
              <a:lnSpc>
                <a:spcPct val="90000"/>
              </a:lnSpc>
              <a:spcBef>
                <a:spcPts val="0"/>
              </a:spcBef>
              <a:spcAft>
                <a:spcPts val="0"/>
              </a:spcAft>
              <a:buClr>
                <a:schemeClr val="dk1"/>
              </a:buClr>
              <a:buSzPts val="1800"/>
              <a:buFont typeface="Arial"/>
              <a:buNone/>
            </a:pPr>
            <a:r>
              <a:rPr lang="en-US" sz="1000">
                <a:solidFill>
                  <a:srgbClr val="434343"/>
                </a:solidFill>
                <a:latin typeface="Cambria"/>
                <a:ea typeface="Cambria"/>
                <a:cs typeface="Cambria"/>
                <a:sym typeface="Cambria"/>
              </a:rPr>
              <a:t>Login Data: over 120 k records | Message Data: Over 65 k | Other 5 datasets: Application Data, Application Decision, GRE, Event Data, School data: Over 45 k data points</a:t>
            </a:r>
            <a:endParaRPr sz="1000">
              <a:solidFill>
                <a:srgbClr val="434343"/>
              </a:solidFill>
              <a:latin typeface="Cambria"/>
              <a:ea typeface="Cambria"/>
              <a:cs typeface="Cambria"/>
              <a:sym typeface="Cambria"/>
            </a:endParaRPr>
          </a:p>
          <a:p>
            <a:pPr marL="0" lvl="0" indent="0" rtl="0">
              <a:lnSpc>
                <a:spcPct val="90000"/>
              </a:lnSpc>
              <a:spcBef>
                <a:spcPts val="0"/>
              </a:spcBef>
              <a:spcAft>
                <a:spcPts val="0"/>
              </a:spcAft>
              <a:buClr>
                <a:schemeClr val="dk1"/>
              </a:buClr>
              <a:buSzPts val="1800"/>
              <a:buFont typeface="Arial"/>
              <a:buNone/>
            </a:pPr>
            <a:r>
              <a:rPr lang="en-US" sz="1000">
                <a:solidFill>
                  <a:srgbClr val="434343"/>
                </a:solidFill>
                <a:latin typeface="Cambria"/>
                <a:ea typeface="Cambria"/>
                <a:cs typeface="Cambria"/>
                <a:sym typeface="Cambria"/>
              </a:rPr>
              <a:t>-- For descriptive analysis, many features were engineered so as to gain better understanding of trends and insights. Data was cleaned, using various techniques. Null values were treated with due care. Based on normal range of the feature, one outlier was converted to null for that particular feature, considering it was either a typing error or a dummy value.</a:t>
            </a:r>
            <a:endParaRPr sz="1000">
              <a:solidFill>
                <a:srgbClr val="434343"/>
              </a:solidFill>
              <a:latin typeface="Cambria"/>
              <a:ea typeface="Cambria"/>
              <a:cs typeface="Cambria"/>
              <a:sym typeface="Cambria"/>
            </a:endParaRPr>
          </a:p>
          <a:p>
            <a:pPr marL="0" lvl="0" indent="0" rtl="0">
              <a:lnSpc>
                <a:spcPct val="90000"/>
              </a:lnSpc>
              <a:spcBef>
                <a:spcPts val="0"/>
              </a:spcBef>
              <a:spcAft>
                <a:spcPts val="0"/>
              </a:spcAft>
              <a:buClr>
                <a:schemeClr val="dk1"/>
              </a:buClr>
              <a:buSzPts val="1800"/>
              <a:buFont typeface="Arial"/>
              <a:buNone/>
            </a:pPr>
            <a:r>
              <a:rPr lang="en-US" sz="1000">
                <a:solidFill>
                  <a:srgbClr val="434343"/>
                </a:solidFill>
                <a:latin typeface="Cambria"/>
                <a:ea typeface="Cambria"/>
                <a:cs typeface="Cambria"/>
                <a:sym typeface="Cambria"/>
              </a:rPr>
              <a:t>Since my analysis focused on logins and messages history over time, many new variables were generated such that they could be utilized better. </a:t>
            </a:r>
            <a:r>
              <a:rPr lang="en-US" sz="1000" b="1">
                <a:solidFill>
                  <a:srgbClr val="434343"/>
                </a:solidFill>
                <a:latin typeface="Cambria"/>
                <a:ea typeface="Cambria"/>
                <a:cs typeface="Cambria"/>
                <a:sym typeface="Cambria"/>
              </a:rPr>
              <a:t>]]</a:t>
            </a:r>
            <a:endParaRPr sz="1000" b="1">
              <a:solidFill>
                <a:srgbClr val="434343"/>
              </a:solidFill>
              <a:latin typeface="Cambria"/>
              <a:ea typeface="Cambria"/>
              <a:cs typeface="Cambria"/>
              <a:sym typeface="Cambri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Shape 18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09584" lvl="0" indent="609584" rtl="0">
              <a:spcBef>
                <a:spcPts val="0"/>
              </a:spcBef>
              <a:spcAft>
                <a:spcPts val="0"/>
              </a:spcAft>
              <a:buClr>
                <a:schemeClr val="dk1"/>
              </a:buClr>
              <a:buFont typeface="Arial"/>
              <a:buNone/>
            </a:pPr>
            <a:endParaRPr sz="2800">
              <a:solidFill>
                <a:srgbClr val="A64D79"/>
              </a:solidFill>
              <a:latin typeface="Cambria"/>
              <a:ea typeface="Cambria"/>
              <a:cs typeface="Cambria"/>
              <a:sym typeface="Cambria"/>
            </a:endParaRPr>
          </a:p>
          <a:p>
            <a:pPr marL="609584" lvl="0" indent="-529154" rtl="0">
              <a:spcBef>
                <a:spcPts val="0"/>
              </a:spcBef>
              <a:spcAft>
                <a:spcPts val="0"/>
              </a:spcAft>
              <a:buClr>
                <a:srgbClr val="A64D79"/>
              </a:buClr>
              <a:buSzPts val="2800"/>
              <a:buFont typeface="Cambria"/>
              <a:buChar char="●"/>
            </a:pPr>
            <a:r>
              <a:rPr lang="en-US" sz="2800">
                <a:solidFill>
                  <a:srgbClr val="A64D79"/>
                </a:solidFill>
                <a:latin typeface="Cambria"/>
                <a:ea typeface="Cambria"/>
                <a:cs typeface="Cambria"/>
                <a:sym typeface="Cambria"/>
              </a:rPr>
              <a:t>Previous School GPA Range - 1.2 to 4.5</a:t>
            </a:r>
            <a:endParaRPr sz="2800">
              <a:solidFill>
                <a:srgbClr val="A64D79"/>
              </a:solidFill>
              <a:latin typeface="Cambria"/>
              <a:ea typeface="Cambria"/>
              <a:cs typeface="Cambria"/>
              <a:sym typeface="Cambria"/>
            </a:endParaRPr>
          </a:p>
          <a:p>
            <a:pPr marL="609584" lvl="0" indent="609584" rtl="0">
              <a:spcBef>
                <a:spcPts val="0"/>
              </a:spcBef>
              <a:spcAft>
                <a:spcPts val="0"/>
              </a:spcAft>
              <a:buClr>
                <a:schemeClr val="dk1"/>
              </a:buClr>
              <a:buFont typeface="Arial"/>
              <a:buNone/>
            </a:pPr>
            <a:r>
              <a:rPr lang="en-US" sz="2800">
                <a:solidFill>
                  <a:srgbClr val="A64D79"/>
                </a:solidFill>
                <a:latin typeface="Cambria"/>
                <a:ea typeface="Cambria"/>
                <a:cs typeface="Cambria"/>
                <a:sym typeface="Cambria"/>
              </a:rPr>
              <a:t>With majority between 3 to 4</a:t>
            </a:r>
            <a:endParaRPr sz="2800">
              <a:solidFill>
                <a:srgbClr val="A64D79"/>
              </a:solidFill>
              <a:latin typeface="Cambria"/>
              <a:ea typeface="Cambria"/>
              <a:cs typeface="Cambria"/>
              <a:sym typeface="Cambria"/>
            </a:endParaRPr>
          </a:p>
          <a:p>
            <a:pPr marL="0" marR="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Shape 1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09584" lvl="0" indent="609584" rtl="0">
              <a:spcBef>
                <a:spcPts val="0"/>
              </a:spcBef>
              <a:spcAft>
                <a:spcPts val="0"/>
              </a:spcAft>
              <a:buClr>
                <a:schemeClr val="dk1"/>
              </a:buClr>
              <a:buFont typeface="Arial"/>
              <a:buNone/>
            </a:pPr>
            <a:endParaRPr sz="2800">
              <a:solidFill>
                <a:srgbClr val="A64D79"/>
              </a:solidFill>
              <a:latin typeface="Cambria"/>
              <a:ea typeface="Cambria"/>
              <a:cs typeface="Cambria"/>
              <a:sym typeface="Cambria"/>
            </a:endParaRPr>
          </a:p>
          <a:p>
            <a:pPr marL="609584" lvl="0" indent="-529154" rtl="0">
              <a:spcBef>
                <a:spcPts val="0"/>
              </a:spcBef>
              <a:spcAft>
                <a:spcPts val="0"/>
              </a:spcAft>
              <a:buClr>
                <a:srgbClr val="A64D79"/>
              </a:buClr>
              <a:buSzPts val="2800"/>
              <a:buFont typeface="Cambria"/>
              <a:buChar char="●"/>
            </a:pPr>
            <a:r>
              <a:rPr lang="en-US" sz="2800">
                <a:solidFill>
                  <a:srgbClr val="A64D79"/>
                </a:solidFill>
                <a:latin typeface="Cambria"/>
                <a:ea typeface="Cambria"/>
                <a:cs typeface="Cambria"/>
                <a:sym typeface="Cambria"/>
              </a:rPr>
              <a:t>Previous School GPA Range - 1.2 to 4.5</a:t>
            </a:r>
            <a:endParaRPr sz="2800">
              <a:solidFill>
                <a:srgbClr val="A64D79"/>
              </a:solidFill>
              <a:latin typeface="Cambria"/>
              <a:ea typeface="Cambria"/>
              <a:cs typeface="Cambria"/>
              <a:sym typeface="Cambria"/>
            </a:endParaRPr>
          </a:p>
          <a:p>
            <a:pPr marL="609584" lvl="0" indent="609584" rtl="0">
              <a:spcBef>
                <a:spcPts val="0"/>
              </a:spcBef>
              <a:spcAft>
                <a:spcPts val="0"/>
              </a:spcAft>
              <a:buClr>
                <a:schemeClr val="dk1"/>
              </a:buClr>
              <a:buFont typeface="Arial"/>
              <a:buNone/>
            </a:pPr>
            <a:r>
              <a:rPr lang="en-US" sz="2800">
                <a:solidFill>
                  <a:srgbClr val="A64D79"/>
                </a:solidFill>
                <a:latin typeface="Cambria"/>
                <a:ea typeface="Cambria"/>
                <a:cs typeface="Cambria"/>
                <a:sym typeface="Cambria"/>
              </a:rPr>
              <a:t>With majority between 3 to 4</a:t>
            </a:r>
            <a:endParaRPr sz="2800">
              <a:solidFill>
                <a:srgbClr val="A64D79"/>
              </a:solidFill>
              <a:latin typeface="Cambria"/>
              <a:ea typeface="Cambria"/>
              <a:cs typeface="Cambria"/>
              <a:sym typeface="Cambria"/>
            </a:endParaRPr>
          </a:p>
          <a:p>
            <a:pPr marL="0" marR="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solidFill>
                  <a:srgbClr val="000000"/>
                </a:solidFill>
                <a:latin typeface="Cambria"/>
                <a:ea typeface="Cambria"/>
                <a:cs typeface="Cambria"/>
                <a:sym typeface="Cambria"/>
              </a:rPr>
              <a:t>Individual GRE Verbal and Quantitative Scores are omitted from this report, since it is not one of the requirements in most programs at Teachers College. GRE Scores Total (Verbal+Quants) Ranges between 141 to 340 with majority 305 to 330</a:t>
            </a:r>
            <a:endParaRPr>
              <a:solidFill>
                <a:srgbClr val="000000"/>
              </a:solidFill>
              <a:latin typeface="Cambria"/>
              <a:ea typeface="Cambria"/>
              <a:cs typeface="Cambria"/>
              <a:sym typeface="Cambria"/>
            </a:endParaRPr>
          </a:p>
          <a:p>
            <a:pPr marL="0" marR="0" lvl="0" indent="0" algn="l" rtl="0">
              <a:spcBef>
                <a:spcPts val="0"/>
              </a:spcBef>
              <a:spcAft>
                <a:spcPts val="0"/>
              </a:spcAft>
              <a:buClr>
                <a:schemeClr val="dk1"/>
              </a:buClr>
              <a:buSzPts val="1200"/>
              <a:buFont typeface="Calibri"/>
              <a:buNone/>
            </a:pPr>
            <a:endParaRPr>
              <a:solidFill>
                <a:srgbClr val="000000"/>
              </a:solidFill>
              <a:latin typeface="Cambria"/>
              <a:ea typeface="Cambria"/>
              <a:cs typeface="Cambria"/>
              <a:sym typeface="Cambr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Shape 2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a:latin typeface="Cambria"/>
                <a:ea typeface="Cambria"/>
                <a:cs typeface="Cambria"/>
                <a:sym typeface="Cambria"/>
              </a:rPr>
              <a:t>562 event attendances were recorded for 4470 unique applicants on 4765 applications</a:t>
            </a:r>
            <a:endParaRPr>
              <a:latin typeface="Cambria"/>
              <a:ea typeface="Cambria"/>
              <a:cs typeface="Cambria"/>
              <a:sym typeface="Cambria"/>
            </a:endParaRPr>
          </a:p>
          <a:p>
            <a:pPr marL="0" marR="0" lvl="0" indent="0" algn="l"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r>
              <a:rPr lang="en-US"/>
              <a:t>Further Analysis Tips: select id from event and select id of deposited, sna to check if those who attended deposit more</a:t>
            </a:r>
            <a:endParaRPr/>
          </a:p>
          <a:p>
            <a:pPr marL="0" lvl="0" indent="0" rtl="0">
              <a:spcBef>
                <a:spcPts val="0"/>
              </a:spcBef>
              <a:spcAft>
                <a:spcPts val="0"/>
              </a:spcAft>
              <a:buNone/>
            </a:pPr>
            <a:endParaRPr>
              <a:solidFill>
                <a:srgbClr val="000000"/>
              </a:solidFill>
              <a:latin typeface="Cambria"/>
              <a:ea typeface="Cambria"/>
              <a:cs typeface="Cambria"/>
              <a:sym typeface="Cambri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Shape 2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Font typeface="Arial"/>
              <a:buNone/>
            </a:pPr>
            <a:r>
              <a:rPr lang="en-US">
                <a:solidFill>
                  <a:srgbClr val="000000"/>
                </a:solidFill>
                <a:latin typeface="Cambria"/>
                <a:ea typeface="Cambria"/>
                <a:cs typeface="Cambria"/>
                <a:sym typeface="Cambria"/>
              </a:rPr>
              <a:t>Out of 4765 applications, </a:t>
            </a:r>
            <a:r>
              <a:rPr lang="en-US"/>
              <a:t>897 applications deposited fee to confirm their arrival/hold their seat and did not show up.</a:t>
            </a:r>
            <a:endParaRPr>
              <a:solidFill>
                <a:srgbClr val="000000"/>
              </a:solidFill>
              <a:latin typeface="Cambria"/>
              <a:ea typeface="Cambria"/>
              <a:cs typeface="Cambria"/>
              <a:sym typeface="Cambria"/>
            </a:endParaRPr>
          </a:p>
          <a:p>
            <a:pPr marL="0" marR="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Shape 22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Number of Logins per applicant over the period of application</a:t>
            </a:r>
            <a:endParaRPr/>
          </a:p>
        </p:txBody>
      </p:sp>
      <p:sp>
        <p:nvSpPr>
          <p:cNvPr id="234" name="Shape 234"/>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US"/>
              <a:t>Number of Messages sent by applicant over the period of application</a:t>
            </a:r>
            <a:endParaRPr/>
          </a:p>
          <a:p>
            <a:pPr marL="0" lvl="0" indent="0" rtl="0">
              <a:spcBef>
                <a:spcPts val="0"/>
              </a:spcBef>
              <a:spcAft>
                <a:spcPts val="0"/>
              </a:spcAft>
              <a:buNone/>
            </a:pPr>
            <a:endParaRPr/>
          </a:p>
        </p:txBody>
      </p:sp>
      <p:sp>
        <p:nvSpPr>
          <p:cNvPr id="242" name="Shape 242"/>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Shape 24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mbria"/>
              <a:ea typeface="Cambria"/>
              <a:cs typeface="Cambria"/>
              <a:sym typeface="Cambri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Number of logins on a particular date where 0 is the term start date and -500 is the date where there are 500 days to the term start.</a:t>
            </a:r>
            <a:endParaRPr/>
          </a:p>
          <a:p>
            <a:pPr marL="0" lvl="0" indent="0" rtl="0">
              <a:spcBef>
                <a:spcPts val="0"/>
              </a:spcBef>
              <a:spcAft>
                <a:spcPts val="0"/>
              </a:spcAft>
              <a:buNone/>
            </a:pPr>
            <a:r>
              <a:rPr lang="en-US"/>
              <a:t>Hypothesis, students using the accounts even after term start and not showing up could be interested in deferring their applications</a:t>
            </a:r>
            <a:endParaRPr/>
          </a:p>
        </p:txBody>
      </p:sp>
      <p:sp>
        <p:nvSpPr>
          <p:cNvPr id="257" name="Shape 25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Shape 9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a:latin typeface="Cambria"/>
                <a:ea typeface="Cambria"/>
                <a:cs typeface="Cambria"/>
                <a:sym typeface="Cambria"/>
              </a:rPr>
              <a:t>First let's understand the applicants data buckets:</a:t>
            </a:r>
            <a:endParaRPr>
              <a:latin typeface="Cambria"/>
              <a:ea typeface="Cambria"/>
              <a:cs typeface="Cambria"/>
              <a:sym typeface="Cambria"/>
            </a:endParaRPr>
          </a:p>
          <a:p>
            <a:pPr marL="0" marR="0" lvl="0" indent="0" algn="l" rtl="0">
              <a:spcBef>
                <a:spcPts val="0"/>
              </a:spcBef>
              <a:spcAft>
                <a:spcPts val="0"/>
              </a:spcAft>
              <a:buClr>
                <a:schemeClr val="dk1"/>
              </a:buClr>
              <a:buSzPts val="1100"/>
              <a:buFont typeface="Arial"/>
              <a:buNone/>
            </a:pPr>
            <a:endParaRPr>
              <a:latin typeface="Cambria"/>
              <a:ea typeface="Cambria"/>
              <a:cs typeface="Cambria"/>
              <a:sym typeface="Cambria"/>
            </a:endParaRPr>
          </a:p>
          <a:p>
            <a:pPr marL="0" marR="0" lvl="0" indent="0" algn="l" rtl="0">
              <a:spcBef>
                <a:spcPts val="0"/>
              </a:spcBef>
              <a:spcAft>
                <a:spcPts val="0"/>
              </a:spcAft>
              <a:buClr>
                <a:schemeClr val="dk1"/>
              </a:buClr>
              <a:buSzPts val="1100"/>
              <a:buFont typeface="Arial"/>
              <a:buNone/>
            </a:pPr>
            <a:r>
              <a:rPr lang="en-US">
                <a:latin typeface="Cambria"/>
                <a:ea typeface="Cambria"/>
                <a:cs typeface="Cambria"/>
                <a:sym typeface="Cambria"/>
              </a:rPr>
              <a:t>In any higher ed institute applicants data can be divided into the following buckets based on offers and enrolments. </a:t>
            </a:r>
            <a:endParaRPr>
              <a:latin typeface="Cambria"/>
              <a:ea typeface="Cambria"/>
              <a:cs typeface="Cambria"/>
              <a:sym typeface="Cambria"/>
            </a:endParaRPr>
          </a:p>
          <a:p>
            <a:pPr marL="0" marR="0" lvl="0" indent="0" algn="l" rtl="0">
              <a:spcBef>
                <a:spcPts val="0"/>
              </a:spcBef>
              <a:spcAft>
                <a:spcPts val="0"/>
              </a:spcAft>
              <a:buClr>
                <a:schemeClr val="dk1"/>
              </a:buClr>
              <a:buSzPts val="1100"/>
              <a:buFont typeface="Arial"/>
              <a:buNone/>
            </a:pPr>
            <a:r>
              <a:rPr lang="en-US">
                <a:latin typeface="Cambria"/>
                <a:ea typeface="Cambria"/>
                <a:cs typeface="Cambria"/>
                <a:sym typeface="Cambria"/>
              </a:rPr>
              <a:t>After the initial stage of application submission, the first stage is where the students are either offered admissions or not. The next stage is if the applicants who are offered admissions will enroll and show up or not. But before that, they need to confirm through depositing a small fee about their interest in enrolment, and so 2 further buckets can be added with applicants who deposit the fee and those who don’t.</a:t>
            </a:r>
            <a:endParaRPr>
              <a:latin typeface="Cambria"/>
              <a:ea typeface="Cambria"/>
              <a:cs typeface="Cambria"/>
              <a:sym typeface="Cambria"/>
            </a:endParaRPr>
          </a:p>
          <a:p>
            <a:pPr marL="0" marR="0" lvl="0" indent="0" algn="l" rtl="0">
              <a:spcBef>
                <a:spcPts val="0"/>
              </a:spcBef>
              <a:spcAft>
                <a:spcPts val="0"/>
              </a:spcAft>
              <a:buClr>
                <a:schemeClr val="dk1"/>
              </a:buClr>
              <a:buSzPts val="1100"/>
              <a:buFont typeface="Arial"/>
              <a:buNone/>
            </a:pPr>
            <a:endParaRPr>
              <a:latin typeface="Cambria"/>
              <a:ea typeface="Cambria"/>
              <a:cs typeface="Cambria"/>
              <a:sym typeface="Cambria"/>
            </a:endParaRPr>
          </a:p>
          <a:p>
            <a:pPr marL="0" marR="0" lvl="0" indent="0" algn="l" rtl="0">
              <a:spcBef>
                <a:spcPts val="0"/>
              </a:spcBef>
              <a:spcAft>
                <a:spcPts val="0"/>
              </a:spcAft>
              <a:buClr>
                <a:schemeClr val="dk1"/>
              </a:buClr>
              <a:buSzPts val="1100"/>
              <a:buFont typeface="Arial"/>
              <a:buNone/>
            </a:pPr>
            <a:r>
              <a:rPr lang="en-US" sz="1200" b="0" i="0" u="none" strike="noStrike" cap="none">
                <a:solidFill>
                  <a:schemeClr val="dk1"/>
                </a:solidFill>
                <a:latin typeface="Cambria"/>
                <a:ea typeface="Cambria"/>
                <a:cs typeface="Cambria"/>
                <a:sym typeface="Cambria"/>
              </a:rPr>
              <a:t>The data </a:t>
            </a:r>
            <a:r>
              <a:rPr lang="en-US">
                <a:latin typeface="Cambria"/>
                <a:ea typeface="Cambria"/>
                <a:cs typeface="Cambria"/>
                <a:sym typeface="Cambria"/>
              </a:rPr>
              <a:t>provided here included records of a</a:t>
            </a:r>
            <a:r>
              <a:rPr lang="en-US" sz="1200" b="0" i="0" u="none" strike="noStrike" cap="none">
                <a:solidFill>
                  <a:schemeClr val="dk1"/>
                </a:solidFill>
                <a:latin typeface="Cambria"/>
                <a:ea typeface="Cambria"/>
                <a:cs typeface="Cambria"/>
                <a:sym typeface="Cambria"/>
              </a:rPr>
              <a:t>pplicants who were offered admissions by the school but did not enroll/show up finally</a:t>
            </a:r>
            <a:r>
              <a:rPr lang="en-US">
                <a:latin typeface="Cambria"/>
                <a:ea typeface="Cambria"/>
                <a:cs typeface="Cambria"/>
                <a:sym typeface="Cambria"/>
              </a:rPr>
              <a:t>. Some of them deposited the enrollment fee and some of them did not.</a:t>
            </a:r>
            <a:endParaRPr sz="1200" b="0" i="0" u="none" strike="noStrike" cap="none">
              <a:solidFill>
                <a:schemeClr val="dk1"/>
              </a:solidFill>
              <a:latin typeface="Cambria"/>
              <a:ea typeface="Cambria"/>
              <a:cs typeface="Cambria"/>
              <a:sym typeface="Cambri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Shape 26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This is clustering of logins over time. 3 main colors can be seen throughout in the 4 graphs. Blue is for all the applicants, green is for applicants/applications who deposited the fee while red is for those who did not deposit.</a:t>
            </a:r>
            <a:endParaRPr sz="1200" b="0" i="0" u="none" strike="noStrike" cap="none">
              <a:solidFill>
                <a:schemeClr val="dk1"/>
              </a:solidFill>
              <a:latin typeface="Calibri"/>
              <a:ea typeface="Calibri"/>
              <a:cs typeface="Calibri"/>
              <a:sym typeface="Calibri"/>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The 2 graphs at the top are unscaled, while the lower two are scaled on a same scale to ease the process of comparison.</a:t>
            </a:r>
            <a:endParaRPr sz="1200" b="0" i="0" u="none" strike="noStrike" cap="none">
              <a:solidFill>
                <a:schemeClr val="dk1"/>
              </a:solidFill>
              <a:latin typeface="Calibri"/>
              <a:ea typeface="Calibri"/>
              <a:cs typeface="Calibri"/>
              <a:sym typeface="Calibri"/>
            </a:endParaRPr>
          </a:p>
          <a:p>
            <a:pPr marL="457200" marR="0" lvl="0" indent="-298450" algn="l" rtl="0">
              <a:spcBef>
                <a:spcPts val="0"/>
              </a:spcBef>
              <a:spcAft>
                <a:spcPts val="0"/>
              </a:spcAft>
              <a:buClr>
                <a:schemeClr val="dk1"/>
              </a:buClr>
              <a:buSzPts val="1100"/>
              <a:buFont typeface="Calibri"/>
              <a:buChar char="-"/>
            </a:pPr>
            <a:r>
              <a:rPr lang="en-US" sz="1200" b="0" i="0" u="none" strike="noStrike" cap="none">
                <a:solidFill>
                  <a:schemeClr val="dk1"/>
                </a:solidFill>
                <a:latin typeface="Calibri"/>
                <a:ea typeface="Calibri"/>
                <a:cs typeface="Calibri"/>
                <a:sym typeface="Calibri"/>
              </a:rPr>
              <a:t>If we look closely enough, about 180 days before term start which is time to deposit the fee and confirm your enrollment/interest in TC program, the login activity of the applicants who deposit is different from those who do not deposit.</a:t>
            </a: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mbria"/>
              <a:buNone/>
            </a:pPr>
            <a:r>
              <a:rPr lang="en-US" sz="1200" b="0" i="0" u="none" strike="noStrike" cap="none">
                <a:solidFill>
                  <a:schemeClr val="dk1"/>
                </a:solidFill>
                <a:latin typeface="Cambria"/>
                <a:ea typeface="Cambria"/>
                <a:cs typeface="Cambria"/>
                <a:sym typeface="Cambria"/>
              </a:rPr>
              <a:t>To check further, logins and messages were clustered over time for those who deposit and those who do not separately. </a:t>
            </a:r>
            <a:endParaRPr sz="1200" b="0" i="0" u="none" strike="noStrike" cap="none">
              <a:solidFill>
                <a:schemeClr val="dk1"/>
              </a:solidFill>
              <a:latin typeface="Cambria"/>
              <a:ea typeface="Cambria"/>
              <a:cs typeface="Cambria"/>
              <a:sym typeface="Cambria"/>
            </a:endParaRPr>
          </a:p>
          <a:p>
            <a:pPr marL="0" marR="0" lvl="0" indent="0" algn="l" rtl="0">
              <a:spcBef>
                <a:spcPts val="0"/>
              </a:spcBef>
              <a:spcAft>
                <a:spcPts val="0"/>
              </a:spcAft>
              <a:buClr>
                <a:schemeClr val="dk1"/>
              </a:buClr>
              <a:buSzPts val="1200"/>
              <a:buFont typeface="Cambria"/>
              <a:buNone/>
            </a:pPr>
            <a:r>
              <a:rPr lang="en-US" sz="1200" b="0" i="0" u="none" strike="noStrike" cap="none">
                <a:solidFill>
                  <a:schemeClr val="dk1"/>
                </a:solidFill>
                <a:latin typeface="Cambria"/>
                <a:ea typeface="Cambria"/>
                <a:cs typeface="Cambria"/>
                <a:sym typeface="Cambria"/>
              </a:rPr>
              <a:t>In this graph the red line is login history while blue line is message sent history dates. Looking at a period of over 400 days to term start, there are 2 major spikes in number of logins. The first one could be submission of applications/application results and the second one is right after acceptance and deposit due date. Since these students chose to deposit the fee to reserve/hold their seat in the programs after the messages were sent out, this set of applicants show a higher number of login activity after that period.</a:t>
            </a:r>
            <a:endParaRPr sz="1200" b="0" i="0" u="none" strike="noStrike" cap="none">
              <a:solidFill>
                <a:schemeClr val="dk1"/>
              </a:solidFill>
              <a:latin typeface="Cambria"/>
              <a:ea typeface="Cambria"/>
              <a:cs typeface="Cambria"/>
              <a:sym typeface="Cambri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Shape 3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mbria"/>
              <a:buNone/>
            </a:pPr>
            <a:r>
              <a:rPr lang="en-US" sz="1200" b="0" i="0" u="none" strike="noStrike" cap="none">
                <a:solidFill>
                  <a:schemeClr val="dk1"/>
                </a:solidFill>
                <a:latin typeface="Cambria"/>
                <a:ea typeface="Cambria"/>
                <a:cs typeface="Cambria"/>
                <a:sym typeface="Cambria"/>
              </a:rPr>
              <a:t>In case of those who do not deposit, Considering the same period of over 400 days to term start, there are 2 major spikes in number of logins. This time the second one is not as big as last time and the login activity is dieing because these applicants choose not to deposit the fee to confirm their seat.</a:t>
            </a: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Shape 33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990000"/>
              </a:buClr>
              <a:buSzPts val="1800"/>
              <a:buFont typeface="Arial"/>
              <a:buNone/>
            </a:pPr>
            <a:r>
              <a:rPr lang="en-US">
                <a:solidFill>
                  <a:srgbClr val="000000"/>
                </a:solidFill>
                <a:latin typeface="Cambria"/>
                <a:ea typeface="Cambria"/>
                <a:cs typeface="Cambria"/>
                <a:sym typeface="Cambria"/>
              </a:rPr>
              <a:t>The current research focus was to build a classification scheme that helps identify and distinguish the attributes of the applicants who deposit the fee but ultimately don’t enroll and those who never deposit in first place.</a:t>
            </a:r>
            <a:endParaRPr>
              <a:solidFill>
                <a:srgbClr val="000000"/>
              </a:solidFill>
              <a:latin typeface="Cambria"/>
              <a:ea typeface="Cambria"/>
              <a:cs typeface="Cambria"/>
              <a:sym typeface="Cambria"/>
            </a:endParaRPr>
          </a:p>
          <a:p>
            <a:pPr marL="0" lvl="0" indent="0" rtl="0">
              <a:lnSpc>
                <a:spcPct val="115000"/>
              </a:lnSpc>
              <a:spcBef>
                <a:spcPts val="0"/>
              </a:spcBef>
              <a:spcAft>
                <a:spcPts val="0"/>
              </a:spcAft>
              <a:buClr>
                <a:srgbClr val="990000"/>
              </a:buClr>
              <a:buSzPts val="1800"/>
              <a:buFont typeface="Arial"/>
              <a:buNone/>
            </a:pPr>
            <a:endParaRPr>
              <a:solidFill>
                <a:srgbClr val="000000"/>
              </a:solidFill>
              <a:latin typeface="Cambria"/>
              <a:ea typeface="Cambria"/>
              <a:cs typeface="Cambria"/>
              <a:sym typeface="Cambria"/>
            </a:endParaRPr>
          </a:p>
          <a:p>
            <a:pPr marL="0" lvl="0" indent="0" rtl="0">
              <a:lnSpc>
                <a:spcPct val="115000"/>
              </a:lnSpc>
              <a:spcBef>
                <a:spcPts val="0"/>
              </a:spcBef>
              <a:spcAft>
                <a:spcPts val="0"/>
              </a:spcAft>
              <a:buClr>
                <a:srgbClr val="990000"/>
              </a:buClr>
              <a:buSzPts val="1800"/>
              <a:buFont typeface="Arial"/>
              <a:buNone/>
            </a:pPr>
            <a:r>
              <a:rPr lang="en-US">
                <a:solidFill>
                  <a:srgbClr val="000000"/>
                </a:solidFill>
                <a:latin typeface="Cambria"/>
                <a:ea typeface="Cambria"/>
                <a:cs typeface="Cambria"/>
                <a:sym typeface="Cambria"/>
              </a:rPr>
              <a:t>Visiting this question again: The applicants who respond to messages starting the 180th day from term start are probably more likely to deposit than the rest.</a:t>
            </a:r>
            <a:endParaRPr>
              <a:solidFill>
                <a:srgbClr val="000000"/>
              </a:solidFill>
              <a:latin typeface="Cambria"/>
              <a:ea typeface="Cambria"/>
              <a:cs typeface="Cambria"/>
              <a:sym typeface="Cambria"/>
            </a:endParaRPr>
          </a:p>
          <a:p>
            <a:pPr marL="0" marR="0" lvl="0" indent="0" rtl="0">
              <a:spcBef>
                <a:spcPts val="0"/>
              </a:spcBef>
              <a:spcAft>
                <a:spcPts val="0"/>
              </a:spcAft>
              <a:buClr>
                <a:schemeClr val="dk1"/>
              </a:buClr>
              <a:buSzPts val="1200"/>
              <a:buFont typeface="Cambria"/>
              <a:buNone/>
            </a:pPr>
            <a:endParaRPr>
              <a:solidFill>
                <a:srgbClr val="000000"/>
              </a:solidFill>
              <a:latin typeface="Cambria"/>
              <a:ea typeface="Cambria"/>
              <a:cs typeface="Cambria"/>
              <a:sym typeface="Cambri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mbria"/>
              <a:ea typeface="Cambria"/>
              <a:cs typeface="Cambria"/>
              <a:sym typeface="Cambri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Shape 3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Shape 12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990000"/>
              </a:buClr>
              <a:buSzPts val="1800"/>
              <a:buFont typeface="Arial"/>
              <a:buNone/>
            </a:pPr>
            <a:r>
              <a:rPr lang="en-US">
                <a:solidFill>
                  <a:srgbClr val="000000"/>
                </a:solidFill>
                <a:latin typeface="Cambria"/>
                <a:ea typeface="Cambria"/>
                <a:cs typeface="Cambria"/>
                <a:sym typeface="Cambria"/>
              </a:rPr>
              <a:t>The current research focus was to build a classification scheme that helps identify and distinguish the attributes of the applicants who deposit the fee but ultimately don’t enroll and those who never deposit in first place.</a:t>
            </a:r>
            <a:endParaRPr>
              <a:solidFill>
                <a:srgbClr val="000000"/>
              </a:solidFill>
              <a:latin typeface="Cambria"/>
              <a:ea typeface="Cambria"/>
              <a:cs typeface="Cambria"/>
              <a:sym typeface="Cambria"/>
            </a:endParaRPr>
          </a:p>
          <a:p>
            <a:pPr marL="0" marR="0" lvl="0" indent="0" rtl="0">
              <a:spcBef>
                <a:spcPts val="0"/>
              </a:spcBef>
              <a:spcAft>
                <a:spcPts val="0"/>
              </a:spcAft>
              <a:buClr>
                <a:schemeClr val="dk1"/>
              </a:buClr>
              <a:buSzPts val="1200"/>
              <a:buFont typeface="Cambria"/>
              <a:buNone/>
            </a:pPr>
            <a:endParaRPr>
              <a:solidFill>
                <a:srgbClr val="000000"/>
              </a:solidFill>
              <a:latin typeface="Cambria"/>
              <a:ea typeface="Cambria"/>
              <a:cs typeface="Cambria"/>
              <a:sym typeface="Cambr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Shape 1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200"/>
              <a:buFont typeface="Cambria"/>
              <a:buNone/>
            </a:pPr>
            <a:r>
              <a:rPr lang="en-US">
                <a:solidFill>
                  <a:srgbClr val="000000"/>
                </a:solidFill>
                <a:latin typeface="Cambria"/>
                <a:ea typeface="Cambria"/>
                <a:cs typeface="Cambria"/>
                <a:sym typeface="Cambria"/>
              </a:rPr>
              <a:t>Our initial analysis consisted of records from 4765 applications  4470 unique applicants.</a:t>
            </a:r>
            <a:endParaRPr>
              <a:solidFill>
                <a:srgbClr val="000000"/>
              </a:solidFill>
              <a:latin typeface="Cambria"/>
              <a:ea typeface="Cambria"/>
              <a:cs typeface="Cambria"/>
              <a:sym typeface="Cambri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Shape 13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solidFill>
                  <a:srgbClr val="000000"/>
                </a:solidFill>
                <a:latin typeface="Cambria"/>
                <a:ea typeface="Cambria"/>
                <a:cs typeface="Cambria"/>
                <a:sym typeface="Cambria"/>
              </a:rPr>
              <a:t>Applicants’ Age Ranges between 20 years to 65 years with majority in 21 to 30 years of age</a:t>
            </a:r>
            <a:endParaRPr>
              <a:solidFill>
                <a:srgbClr val="000000"/>
              </a:solidFill>
              <a:latin typeface="Cambria"/>
              <a:ea typeface="Cambria"/>
              <a:cs typeface="Cambria"/>
              <a:sym typeface="Cambr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Shape 14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solidFill>
                  <a:srgbClr val="000000"/>
                </a:solidFill>
                <a:latin typeface="Cambria"/>
                <a:ea typeface="Cambria"/>
                <a:cs typeface="Cambria"/>
                <a:sym typeface="Cambria"/>
              </a:rPr>
              <a:t>Majorly females apply to Teachers college with 3773 applications recorded in the current data and only 976 Males. There were 16 cases where the applicants also chose to not state their gender.</a:t>
            </a:r>
            <a:endParaRPr>
              <a:solidFill>
                <a:srgbClr val="000000"/>
              </a:solidFill>
              <a:latin typeface="Cambria"/>
              <a:ea typeface="Cambria"/>
              <a:cs typeface="Cambria"/>
              <a:sym typeface="Cambr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Shape 1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Font typeface="Arial"/>
              <a:buNone/>
            </a:pPr>
            <a:r>
              <a:rPr lang="en-US">
                <a:solidFill>
                  <a:srgbClr val="000000"/>
                </a:solidFill>
                <a:latin typeface="Cambria"/>
                <a:ea typeface="Cambria"/>
                <a:cs typeface="Cambria"/>
                <a:sym typeface="Cambria"/>
              </a:rPr>
              <a:t>More than 550 cases are repeat applications as recorded by the system, but </a:t>
            </a:r>
            <a:r>
              <a:rPr lang="en-US">
                <a:latin typeface="Cambria"/>
                <a:ea typeface="Cambria"/>
                <a:cs typeface="Cambria"/>
                <a:sym typeface="Cambria"/>
              </a:rPr>
              <a:t>only 206 of them chose to report the fact that they applied previously.</a:t>
            </a:r>
            <a:endParaRPr>
              <a:latin typeface="Cambria"/>
              <a:ea typeface="Cambria"/>
              <a:cs typeface="Cambria"/>
              <a:sym typeface="Cambria"/>
            </a:endParaRPr>
          </a:p>
          <a:p>
            <a:pPr marL="0" lvl="0" indent="0" rtl="0">
              <a:spcBef>
                <a:spcPts val="0"/>
              </a:spcBef>
              <a:spcAft>
                <a:spcPts val="0"/>
              </a:spcAft>
              <a:buClr>
                <a:schemeClr val="dk1"/>
              </a:buClr>
              <a:buFont typeface="Arial"/>
              <a:buNone/>
            </a:pPr>
            <a:r>
              <a:rPr lang="en-US">
                <a:solidFill>
                  <a:srgbClr val="000000"/>
                </a:solidFill>
                <a:latin typeface="Cambria"/>
                <a:ea typeface="Cambria"/>
                <a:cs typeface="Cambria"/>
                <a:sym typeface="Cambria"/>
              </a:rPr>
              <a:t>Moreover, the interesting thing could be what kept these applicants from not enrolling when they were offered admissions on their re-applications.</a:t>
            </a:r>
            <a:endParaRPr>
              <a:solidFill>
                <a:srgbClr val="000000"/>
              </a:solidFill>
              <a:latin typeface="Cambria"/>
              <a:ea typeface="Cambria"/>
              <a:cs typeface="Cambria"/>
              <a:sym typeface="Cambr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Shape 16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solidFill>
                  <a:srgbClr val="000000"/>
                </a:solidFill>
                <a:latin typeface="Cambria"/>
                <a:ea typeface="Cambria"/>
                <a:cs typeface="Cambria"/>
                <a:sym typeface="Cambria"/>
              </a:rPr>
              <a:t>Records included applications with degree credits ranging from 32 to 95 with </a:t>
            </a:r>
            <a:endParaRPr>
              <a:solidFill>
                <a:srgbClr val="000000"/>
              </a:solidFill>
              <a:latin typeface="Cambria"/>
              <a:ea typeface="Cambria"/>
              <a:cs typeface="Cambria"/>
              <a:sym typeface="Cambria"/>
            </a:endParaRPr>
          </a:p>
          <a:p>
            <a:pPr marL="457200" lvl="0" indent="-317500" rtl="0">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32 credits - 1314 applicants</a:t>
            </a:r>
            <a:endParaRPr>
              <a:solidFill>
                <a:srgbClr val="000000"/>
              </a:solidFill>
              <a:latin typeface="Cambria"/>
              <a:ea typeface="Cambria"/>
              <a:cs typeface="Cambria"/>
              <a:sym typeface="Cambria"/>
            </a:endParaRPr>
          </a:p>
          <a:p>
            <a:pPr marL="457200" lvl="0" indent="-317500" rtl="0">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33-36 credits - 1206</a:t>
            </a:r>
            <a:endParaRPr>
              <a:solidFill>
                <a:srgbClr val="000000"/>
              </a:solidFill>
              <a:latin typeface="Cambria"/>
              <a:ea typeface="Cambria"/>
              <a:cs typeface="Cambria"/>
              <a:sym typeface="Cambria"/>
            </a:endParaRPr>
          </a:p>
          <a:p>
            <a:pPr marL="457200" lvl="0" indent="-317500" rtl="0">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38-45 credits - 732</a:t>
            </a:r>
            <a:endParaRPr>
              <a:solidFill>
                <a:srgbClr val="000000"/>
              </a:solidFill>
              <a:latin typeface="Cambria"/>
              <a:ea typeface="Cambria"/>
              <a:cs typeface="Cambria"/>
              <a:sym typeface="Cambria"/>
            </a:endParaRPr>
          </a:p>
          <a:p>
            <a:pPr marL="457200" lvl="0" indent="-317500" rtl="0">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47-60 credits - 926</a:t>
            </a:r>
            <a:endParaRPr>
              <a:solidFill>
                <a:srgbClr val="000000"/>
              </a:solidFill>
              <a:latin typeface="Cambria"/>
              <a:ea typeface="Cambria"/>
              <a:cs typeface="Cambria"/>
              <a:sym typeface="Cambria"/>
            </a:endParaRPr>
          </a:p>
          <a:p>
            <a:pPr marL="457200" lvl="0" indent="-317500" rtl="0">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62-75 credits - 436</a:t>
            </a:r>
            <a:endParaRPr>
              <a:solidFill>
                <a:srgbClr val="000000"/>
              </a:solidFill>
              <a:latin typeface="Cambria"/>
              <a:ea typeface="Cambria"/>
              <a:cs typeface="Cambria"/>
              <a:sym typeface="Cambria"/>
            </a:endParaRPr>
          </a:p>
          <a:p>
            <a:pPr marL="457200" lvl="0" indent="-317500" rtl="0">
              <a:spcBef>
                <a:spcPts val="0"/>
              </a:spcBef>
              <a:spcAft>
                <a:spcPts val="0"/>
              </a:spcAft>
              <a:buClr>
                <a:srgbClr val="000000"/>
              </a:buClr>
              <a:buSzPts val="1400"/>
              <a:buFont typeface="Cambria"/>
              <a:buChar char="●"/>
            </a:pPr>
            <a:r>
              <a:rPr lang="en-US">
                <a:solidFill>
                  <a:srgbClr val="000000"/>
                </a:solidFill>
                <a:latin typeface="Cambria"/>
                <a:ea typeface="Cambria"/>
                <a:cs typeface="Cambria"/>
                <a:sym typeface="Cambria"/>
              </a:rPr>
              <a:t>86-95 credits - 155</a:t>
            </a:r>
            <a:endParaRPr>
              <a:solidFill>
                <a:srgbClr val="000000"/>
              </a:solidFill>
              <a:latin typeface="Cambria"/>
              <a:ea typeface="Cambria"/>
              <a:cs typeface="Cambria"/>
              <a:sym typeface="Cambri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Shape 17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solidFill>
                  <a:srgbClr val="000000"/>
                </a:solidFill>
                <a:latin typeface="Cambria"/>
                <a:ea typeface="Cambria"/>
                <a:cs typeface="Cambria"/>
                <a:sym typeface="Cambria"/>
              </a:rPr>
              <a:t>4263 Applicants applied for Scholarship, while 502 did not.</a:t>
            </a:r>
            <a:endParaRPr>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endParaRPr>
              <a:solidFill>
                <a:srgbClr val="000000"/>
              </a:solidFill>
              <a:latin typeface="Cambria"/>
              <a:ea typeface="Cambria"/>
              <a:cs typeface="Cambria"/>
              <a:sym typeface="Cambri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Shape 71"/>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Shape 7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Shape 8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8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2800"/>
              <a:buFont typeface="Arial"/>
              <a:buNone/>
              <a:defRPr sz="1800"/>
            </a:lvl2pPr>
            <a:lvl3pPr lvl="2">
              <a:spcBef>
                <a:spcPts val="0"/>
              </a:spcBef>
              <a:spcAft>
                <a:spcPts val="0"/>
              </a:spcAft>
              <a:buSzPts val="2800"/>
              <a:buFont typeface="Arial"/>
              <a:buNone/>
              <a:defRPr sz="1800"/>
            </a:lvl3pPr>
            <a:lvl4pPr lvl="3">
              <a:spcBef>
                <a:spcPts val="0"/>
              </a:spcBef>
              <a:spcAft>
                <a:spcPts val="0"/>
              </a:spcAft>
              <a:buSzPts val="2800"/>
              <a:buFont typeface="Arial"/>
              <a:buNone/>
              <a:defRPr sz="1800"/>
            </a:lvl4pPr>
            <a:lvl5pPr lvl="4">
              <a:spcBef>
                <a:spcPts val="0"/>
              </a:spcBef>
              <a:spcAft>
                <a:spcPts val="0"/>
              </a:spcAft>
              <a:buSzPts val="2800"/>
              <a:buFont typeface="Arial"/>
              <a:buNone/>
              <a:defRPr sz="1800"/>
            </a:lvl5pPr>
            <a:lvl6pPr lvl="5">
              <a:spcBef>
                <a:spcPts val="0"/>
              </a:spcBef>
              <a:spcAft>
                <a:spcPts val="0"/>
              </a:spcAft>
              <a:buSzPts val="2800"/>
              <a:buFont typeface="Arial"/>
              <a:buNone/>
              <a:defRPr sz="1800"/>
            </a:lvl6pPr>
            <a:lvl7pPr lvl="6">
              <a:spcBef>
                <a:spcPts val="0"/>
              </a:spcBef>
              <a:spcAft>
                <a:spcPts val="0"/>
              </a:spcAft>
              <a:buSzPts val="2800"/>
              <a:buFont typeface="Arial"/>
              <a:buNone/>
              <a:defRPr sz="1800"/>
            </a:lvl7pPr>
            <a:lvl8pPr lvl="7">
              <a:spcBef>
                <a:spcPts val="0"/>
              </a:spcBef>
              <a:spcAft>
                <a:spcPts val="0"/>
              </a:spcAft>
              <a:buSzPts val="2800"/>
              <a:buFont typeface="Arial"/>
              <a:buNone/>
              <a:defRPr sz="1800"/>
            </a:lvl8pPr>
            <a:lvl9pPr lvl="8">
              <a:spcBef>
                <a:spcPts val="0"/>
              </a:spcBef>
              <a:spcAft>
                <a:spcPts val="0"/>
              </a:spcAft>
              <a:buSzPts val="2800"/>
              <a:buFont typeface="Arial"/>
              <a:buNone/>
              <a:defRPr sz="1800"/>
            </a:lvl9pPr>
          </a:lstStyle>
          <a:p>
            <a:endParaRPr/>
          </a:p>
        </p:txBody>
      </p:sp>
      <p:sp>
        <p:nvSpPr>
          <p:cNvPr id="23" name="Shape 2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342900" algn="l" rtl="0">
              <a:lnSpc>
                <a:spcPct val="90000"/>
              </a:lnSpc>
              <a:spcBef>
                <a:spcPts val="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2133"/>
              </a:spcBef>
              <a:spcAft>
                <a:spcPts val="0"/>
              </a:spcAft>
              <a:buClr>
                <a:schemeClr val="dk1"/>
              </a:buClr>
              <a:buSzPts val="1400"/>
              <a:buFont typeface="Arial"/>
              <a:buChar char="○"/>
              <a:defRPr sz="24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2133"/>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2133"/>
              </a:spcBef>
              <a:spcAft>
                <a:spcPts val="2133"/>
              </a:spcAft>
              <a:buClr>
                <a:schemeClr val="dk1"/>
              </a:buClr>
              <a:buSzPts val="14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buClr>
                <a:srgbClr val="888888"/>
              </a:buClr>
              <a:buSzPts val="1200"/>
              <a:buFont typeface="Calibri"/>
              <a:buNone/>
              <a:defRPr sz="1200">
                <a:solidFill>
                  <a:srgbClr val="888888"/>
                </a:solidFill>
                <a:latin typeface="Calibri"/>
                <a:ea typeface="Calibri"/>
                <a:cs typeface="Calibri"/>
                <a:sym typeface="Calibri"/>
              </a:defRPr>
            </a:lvl1pPr>
            <a:lvl2pPr marL="0" marR="0" lvl="1" indent="0" algn="r" rtl="0">
              <a:buClr>
                <a:srgbClr val="888888"/>
              </a:buClr>
              <a:buSzPts val="1200"/>
              <a:buFont typeface="Calibri"/>
              <a:buNone/>
              <a:defRPr sz="1200">
                <a:solidFill>
                  <a:srgbClr val="888888"/>
                </a:solidFill>
                <a:latin typeface="Calibri"/>
                <a:ea typeface="Calibri"/>
                <a:cs typeface="Calibri"/>
                <a:sym typeface="Calibri"/>
              </a:defRPr>
            </a:lvl2pPr>
            <a:lvl3pPr marL="0" marR="0" lvl="2" indent="0" algn="r" rtl="0">
              <a:buClr>
                <a:srgbClr val="888888"/>
              </a:buClr>
              <a:buSzPts val="1200"/>
              <a:buFont typeface="Calibri"/>
              <a:buNone/>
              <a:defRPr sz="1200">
                <a:solidFill>
                  <a:srgbClr val="888888"/>
                </a:solidFill>
                <a:latin typeface="Calibri"/>
                <a:ea typeface="Calibri"/>
                <a:cs typeface="Calibri"/>
                <a:sym typeface="Calibri"/>
              </a:defRPr>
            </a:lvl3pPr>
            <a:lvl4pPr marL="0" marR="0" lvl="3" indent="0" algn="r" rtl="0">
              <a:buClr>
                <a:srgbClr val="888888"/>
              </a:buClr>
              <a:buSzPts val="1200"/>
              <a:buFont typeface="Calibri"/>
              <a:buNone/>
              <a:defRPr sz="1200">
                <a:solidFill>
                  <a:srgbClr val="888888"/>
                </a:solidFill>
                <a:latin typeface="Calibri"/>
                <a:ea typeface="Calibri"/>
                <a:cs typeface="Calibri"/>
                <a:sym typeface="Calibri"/>
              </a:defRPr>
            </a:lvl4pPr>
            <a:lvl5pPr marL="0" marR="0" lvl="4" indent="0" algn="r" rtl="0">
              <a:buClr>
                <a:srgbClr val="888888"/>
              </a:buClr>
              <a:buSzPts val="1200"/>
              <a:buFont typeface="Calibri"/>
              <a:buNone/>
              <a:defRPr sz="1200">
                <a:solidFill>
                  <a:srgbClr val="888888"/>
                </a:solidFill>
                <a:latin typeface="Calibri"/>
                <a:ea typeface="Calibri"/>
                <a:cs typeface="Calibri"/>
                <a:sym typeface="Calibri"/>
              </a:defRPr>
            </a:lvl5pPr>
            <a:lvl6pPr marL="0" marR="0" lvl="5" indent="0" algn="r" rtl="0">
              <a:buClr>
                <a:srgbClr val="888888"/>
              </a:buClr>
              <a:buSzPts val="1200"/>
              <a:buFont typeface="Calibri"/>
              <a:buNone/>
              <a:defRPr sz="1200">
                <a:solidFill>
                  <a:srgbClr val="888888"/>
                </a:solidFill>
                <a:latin typeface="Calibri"/>
                <a:ea typeface="Calibri"/>
                <a:cs typeface="Calibri"/>
                <a:sym typeface="Calibri"/>
              </a:defRPr>
            </a:lvl6pPr>
            <a:lvl7pPr marL="0" marR="0" lvl="6" indent="0" algn="r" rtl="0">
              <a:buClr>
                <a:srgbClr val="888888"/>
              </a:buClr>
              <a:buSzPts val="1200"/>
              <a:buFont typeface="Calibri"/>
              <a:buNone/>
              <a:defRPr sz="1200">
                <a:solidFill>
                  <a:srgbClr val="888888"/>
                </a:solidFill>
                <a:latin typeface="Calibri"/>
                <a:ea typeface="Calibri"/>
                <a:cs typeface="Calibri"/>
                <a:sym typeface="Calibri"/>
              </a:defRPr>
            </a:lvl7pPr>
            <a:lvl8pPr marL="0" marR="0" lvl="7" indent="0" algn="r" rtl="0">
              <a:buClr>
                <a:srgbClr val="888888"/>
              </a:buClr>
              <a:buSzPts val="1200"/>
              <a:buFont typeface="Calibri"/>
              <a:buNone/>
              <a:defRPr sz="1200">
                <a:solidFill>
                  <a:srgbClr val="888888"/>
                </a:solidFill>
                <a:latin typeface="Calibri"/>
                <a:ea typeface="Calibri"/>
                <a:cs typeface="Calibri"/>
                <a:sym typeface="Calibri"/>
              </a:defRPr>
            </a:lvl8pPr>
            <a:lvl9pPr marL="0" marR="0" lvl="8" indent="0" algn="r" rtl="0">
              <a:buClr>
                <a:srgbClr val="888888"/>
              </a:buClr>
              <a:buSzPts val="1200"/>
              <a:buFont typeface="Calibri"/>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
        <p:cNvGrpSpPr/>
        <p:nvPr/>
      </p:nvGrpSpPr>
      <p:grpSpPr>
        <a:xfrm>
          <a:off x="0" y="0"/>
          <a:ext cx="0" cy="0"/>
          <a:chOff x="0" y="0"/>
          <a:chExt cx="0" cy="0"/>
        </a:xfrm>
      </p:grpSpPr>
      <p:sp>
        <p:nvSpPr>
          <p:cNvPr id="26" name="Shape 2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Shape 3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Shape 37"/>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Shape 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Shape 43"/>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Shape 50"/>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Shape 5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Shape 64"/>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twitter.com/shreyagoel" TargetMode="External"/><Relationship Id="rId3" Type="http://schemas.openxmlformats.org/officeDocument/2006/relationships/image" Target="../media/image1.jpg"/><Relationship Id="rId7"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github.com/sg3384" TargetMode="External"/><Relationship Id="rId5" Type="http://schemas.openxmlformats.org/officeDocument/2006/relationships/image" Target="../media/image22.jpeg"/><Relationship Id="rId4" Type="http://schemas.openxmlformats.org/officeDocument/2006/relationships/hyperlink" Target="https://www.linkedin.com/in/shreya-/" TargetMode="External"/><Relationship Id="rId9"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415600" y="3767233"/>
            <a:ext cx="11360800" cy="1584000"/>
          </a:xfrm>
          <a:prstGeom prst="rect">
            <a:avLst/>
          </a:prstGeom>
          <a:noFill/>
          <a:ln>
            <a:noFill/>
          </a:ln>
        </p:spPr>
        <p:txBody>
          <a:bodyPr spcFirstLastPara="1" wrap="square" lIns="121900" tIns="121900" rIns="121900" bIns="121900" anchor="b" anchorCtr="0">
            <a:noAutofit/>
          </a:bodyPr>
          <a:lstStyle/>
          <a:p>
            <a:pPr marL="0" marR="0" lvl="0" indent="0" algn="ctr" rtl="0">
              <a:lnSpc>
                <a:spcPct val="90000"/>
              </a:lnSpc>
              <a:spcBef>
                <a:spcPts val="0"/>
              </a:spcBef>
              <a:spcAft>
                <a:spcPts val="0"/>
              </a:spcAft>
              <a:buClr>
                <a:srgbClr val="741B47"/>
              </a:buClr>
              <a:buSzPts val="6400"/>
              <a:buFont typeface="Cambria"/>
              <a:buNone/>
            </a:pPr>
            <a:r>
              <a:rPr lang="en-US" sz="6400" b="1" i="0" u="none" strike="noStrike" cap="none" dirty="0">
                <a:solidFill>
                  <a:srgbClr val="741B47"/>
                </a:solidFill>
                <a:latin typeface="Cambria"/>
                <a:ea typeface="Cambria"/>
                <a:cs typeface="Cambria"/>
                <a:sym typeface="Cambria"/>
              </a:rPr>
              <a:t>Applicant Data</a:t>
            </a:r>
            <a:r>
              <a:rPr lang="en-US" sz="9600" b="1" i="0" u="none" strike="noStrike" cap="none" dirty="0">
                <a:solidFill>
                  <a:srgbClr val="741B47"/>
                </a:solidFill>
                <a:latin typeface="Cambria"/>
                <a:ea typeface="Cambria"/>
                <a:cs typeface="Cambria"/>
                <a:sym typeface="Cambria"/>
              </a:rPr>
              <a:t> </a:t>
            </a:r>
            <a:br>
              <a:rPr lang="en-US" sz="9600" b="1" i="0" u="none" strike="noStrike" cap="none" dirty="0">
                <a:solidFill>
                  <a:srgbClr val="741B47"/>
                </a:solidFill>
                <a:latin typeface="Cambria"/>
                <a:ea typeface="Cambria"/>
                <a:cs typeface="Cambria"/>
                <a:sym typeface="Cambria"/>
              </a:rPr>
            </a:br>
            <a:r>
              <a:rPr lang="en-US" sz="1867" b="1" i="0" u="none" strike="noStrike" cap="none" dirty="0">
                <a:solidFill>
                  <a:srgbClr val="741B47"/>
                </a:solidFill>
                <a:latin typeface="Cambria"/>
                <a:ea typeface="Cambria"/>
                <a:cs typeface="Cambria"/>
                <a:sym typeface="Cambria"/>
              </a:rPr>
              <a:t>TEACHERS COLLEGE</a:t>
            </a:r>
            <a:endParaRPr sz="1867" b="1" i="0" u="none" strike="noStrike" cap="none" dirty="0">
              <a:solidFill>
                <a:srgbClr val="741B47"/>
              </a:solidFill>
              <a:latin typeface="Cambria"/>
              <a:ea typeface="Cambria"/>
              <a:cs typeface="Cambria"/>
              <a:sym typeface="Cambria"/>
            </a:endParaRPr>
          </a:p>
          <a:p>
            <a:pPr marL="0" lvl="0" indent="0" rtl="0">
              <a:lnSpc>
                <a:spcPct val="100000"/>
              </a:lnSpc>
              <a:spcBef>
                <a:spcPts val="0"/>
              </a:spcBef>
              <a:spcAft>
                <a:spcPts val="0"/>
              </a:spcAft>
              <a:buClr>
                <a:schemeClr val="dk1"/>
              </a:buClr>
              <a:buSzPts val="1100"/>
              <a:buFont typeface="Arial"/>
              <a:buNone/>
            </a:pPr>
            <a:r>
              <a:rPr lang="en-US" sz="1200" dirty="0">
                <a:solidFill>
                  <a:srgbClr val="A64D79"/>
                </a:solidFill>
                <a:latin typeface="Cambria"/>
                <a:ea typeface="Cambria"/>
                <a:cs typeface="Cambria"/>
                <a:sym typeface="Cambria"/>
              </a:rPr>
              <a:t>7 Relational Databases | Over 45 Features/Variables | Over 200k records</a:t>
            </a:r>
            <a:endParaRPr sz="1867" b="1" dirty="0">
              <a:solidFill>
                <a:srgbClr val="741B47"/>
              </a:solidFill>
              <a:latin typeface="Cambria"/>
              <a:ea typeface="Cambria"/>
              <a:cs typeface="Cambria"/>
              <a:sym typeface="Cambria"/>
            </a:endParaRPr>
          </a:p>
        </p:txBody>
      </p:sp>
      <p:sp>
        <p:nvSpPr>
          <p:cNvPr id="93" name="Shape 93"/>
          <p:cNvSpPr txBox="1">
            <a:spLocks noGrp="1"/>
          </p:cNvSpPr>
          <p:nvPr>
            <p:ph type="subTitle" idx="1"/>
          </p:nvPr>
        </p:nvSpPr>
        <p:spPr>
          <a:xfrm>
            <a:off x="415600" y="5391452"/>
            <a:ext cx="11360800" cy="860400"/>
          </a:xfrm>
          <a:prstGeom prst="rect">
            <a:avLst/>
          </a:prstGeom>
          <a:noFill/>
          <a:ln>
            <a:noFill/>
          </a:ln>
        </p:spPr>
        <p:txBody>
          <a:bodyPr spcFirstLastPara="1" wrap="square" lIns="121900" tIns="121900" rIns="121900" bIns="121900" anchor="t" anchorCtr="0">
            <a:noAutofit/>
          </a:bodyPr>
          <a:lstStyle/>
          <a:p>
            <a:pPr marL="0" marR="0" lvl="0" indent="0" algn="ctr" rtl="0">
              <a:lnSpc>
                <a:spcPct val="90000"/>
              </a:lnSpc>
              <a:spcBef>
                <a:spcPts val="0"/>
              </a:spcBef>
              <a:spcAft>
                <a:spcPts val="0"/>
              </a:spcAft>
              <a:buClr>
                <a:srgbClr val="A64D79"/>
              </a:buClr>
              <a:buSzPts val="2400"/>
              <a:buFont typeface="Arial"/>
              <a:buNone/>
            </a:pPr>
            <a:r>
              <a:rPr lang="en-US" sz="3600" b="1" i="0" u="none" strike="noStrike" cap="none" dirty="0">
                <a:solidFill>
                  <a:srgbClr val="A64D79"/>
                </a:solidFill>
                <a:latin typeface="Cambria"/>
                <a:ea typeface="Cambria"/>
                <a:cs typeface="Cambria"/>
                <a:sym typeface="Cambria"/>
              </a:rPr>
              <a:t>Shreya Goel</a:t>
            </a:r>
            <a:endParaRPr sz="3600" b="1" i="0" u="none" strike="noStrike" cap="none" dirty="0">
              <a:solidFill>
                <a:srgbClr val="A64D79"/>
              </a:solidFill>
              <a:latin typeface="Cambria"/>
              <a:ea typeface="Cambria"/>
              <a:cs typeface="Cambria"/>
              <a:sym typeface="Cambria"/>
            </a:endParaRPr>
          </a:p>
        </p:txBody>
      </p:sp>
      <p:sp>
        <p:nvSpPr>
          <p:cNvPr id="94" name="Shape 94"/>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95" name="Shape 95"/>
          <p:cNvPicPr preferRelativeResize="0"/>
          <p:nvPr/>
        </p:nvPicPr>
        <p:blipFill rotWithShape="1">
          <a:blip r:embed="rId3">
            <a:alphaModFix/>
          </a:blip>
          <a:srcRect/>
          <a:stretch/>
        </p:blipFill>
        <p:spPr>
          <a:xfrm>
            <a:off x="-67" y="-8"/>
            <a:ext cx="12192000" cy="3181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184" name="Shape 184"/>
          <p:cNvPicPr preferRelativeResize="0"/>
          <p:nvPr/>
        </p:nvPicPr>
        <p:blipFill rotWithShape="1">
          <a:blip r:embed="rId3">
            <a:alphaModFix/>
          </a:blip>
          <a:srcRect l="35857" t="31105" r="42841" b="31002"/>
          <a:stretch/>
        </p:blipFill>
        <p:spPr>
          <a:xfrm>
            <a:off x="3710400" y="1669262"/>
            <a:ext cx="4434672" cy="4437315"/>
          </a:xfrm>
          <a:prstGeom prst="rect">
            <a:avLst/>
          </a:prstGeom>
          <a:noFill/>
          <a:ln>
            <a:noFill/>
          </a:ln>
        </p:spPr>
      </p:pic>
      <p:sp>
        <p:nvSpPr>
          <p:cNvPr id="185" name="Shape 185"/>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Previous Degree or Not (Dropped) </a:t>
            </a:r>
            <a:r>
              <a:rPr lang="en-US" sz="2200">
                <a:solidFill>
                  <a:srgbClr val="741B47"/>
                </a:solidFill>
                <a:latin typeface="Cambria"/>
                <a:ea typeface="Cambria"/>
                <a:cs typeface="Cambria"/>
                <a:sym typeface="Cambria"/>
              </a:rPr>
              <a:t>as reported by the Applicants</a:t>
            </a:r>
            <a:r>
              <a:rPr lang="en-US" sz="3733" b="1">
                <a:solidFill>
                  <a:srgbClr val="741B47"/>
                </a:solidFill>
                <a:latin typeface="Cambria"/>
                <a:ea typeface="Cambria"/>
                <a:cs typeface="Cambria"/>
                <a:sym typeface="Cambria"/>
              </a:rPr>
              <a:t> </a:t>
            </a:r>
            <a:endParaRPr sz="1200" b="1">
              <a:solidFill>
                <a:srgbClr val="741B47"/>
              </a:solidFill>
              <a:latin typeface="Cambria"/>
              <a:ea typeface="Cambria"/>
              <a:cs typeface="Cambria"/>
              <a:sym typeface="Cambria"/>
            </a:endParaRPr>
          </a:p>
        </p:txBody>
      </p:sp>
      <p:sp>
        <p:nvSpPr>
          <p:cNvPr id="186" name="Shape 186"/>
          <p:cNvSpPr txBox="1"/>
          <p:nvPr/>
        </p:nvSpPr>
        <p:spPr>
          <a:xfrm>
            <a:off x="5601050" y="6049300"/>
            <a:ext cx="1073100" cy="40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rgbClr val="999999"/>
                </a:solidFill>
                <a:latin typeface="Cambria"/>
                <a:ea typeface="Cambria"/>
                <a:cs typeface="Cambria"/>
                <a:sym typeface="Cambria"/>
              </a:rPr>
              <a:t>Yes /No</a:t>
            </a:r>
            <a:endParaRPr sz="1600" b="1">
              <a:solidFill>
                <a:srgbClr val="999999"/>
              </a:solidFill>
              <a:latin typeface="Cambria"/>
              <a:ea typeface="Cambria"/>
              <a:cs typeface="Cambria"/>
              <a:sym typeface="Cambria"/>
            </a:endParaRPr>
          </a:p>
        </p:txBody>
      </p:sp>
      <p:sp>
        <p:nvSpPr>
          <p:cNvPr id="187" name="Shape 187"/>
          <p:cNvSpPr txBox="1"/>
          <p:nvPr/>
        </p:nvSpPr>
        <p:spPr>
          <a:xfrm rot="-5400000">
            <a:off x="2162000" y="3452100"/>
            <a:ext cx="2551800" cy="688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b="1">
                <a:solidFill>
                  <a:srgbClr val="999999"/>
                </a:solidFill>
                <a:latin typeface="Cambria"/>
                <a:ea typeface="Cambria"/>
                <a:cs typeface="Cambria"/>
                <a:sym typeface="Cambria"/>
              </a:rPr>
              <a:t>Number of Applicants</a:t>
            </a:r>
            <a:endParaRPr sz="1600" b="1">
              <a:solidFill>
                <a:srgbClr val="999999"/>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193" name="Shape 193"/>
          <p:cNvPicPr preferRelativeResize="0"/>
          <p:nvPr/>
        </p:nvPicPr>
        <p:blipFill rotWithShape="1">
          <a:blip r:embed="rId3">
            <a:alphaModFix/>
          </a:blip>
          <a:srcRect l="35754" t="29637" r="23369" b="33030"/>
          <a:stretch/>
        </p:blipFill>
        <p:spPr>
          <a:xfrm>
            <a:off x="1306925" y="1130450"/>
            <a:ext cx="9469930" cy="4864801"/>
          </a:xfrm>
          <a:prstGeom prst="rect">
            <a:avLst/>
          </a:prstGeom>
          <a:noFill/>
          <a:ln>
            <a:noFill/>
          </a:ln>
        </p:spPr>
      </p:pic>
      <p:sp>
        <p:nvSpPr>
          <p:cNvPr id="194" name="Shape 194"/>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Previous School GPA Scores </a:t>
            </a:r>
            <a:r>
              <a:rPr lang="en-US" sz="2200">
                <a:solidFill>
                  <a:srgbClr val="741B47"/>
                </a:solidFill>
                <a:latin typeface="Cambria"/>
                <a:ea typeface="Cambria"/>
                <a:cs typeface="Cambria"/>
                <a:sym typeface="Cambria"/>
              </a:rPr>
              <a:t>as reported by the Applicants</a:t>
            </a:r>
            <a:r>
              <a:rPr lang="en-US" sz="3733" b="1">
                <a:solidFill>
                  <a:srgbClr val="741B47"/>
                </a:solidFill>
                <a:latin typeface="Cambria"/>
                <a:ea typeface="Cambria"/>
                <a:cs typeface="Cambria"/>
                <a:sym typeface="Cambria"/>
              </a:rPr>
              <a:t>  </a:t>
            </a:r>
            <a:endParaRPr sz="3733" b="1">
              <a:solidFill>
                <a:srgbClr val="741B47"/>
              </a:solidFill>
              <a:latin typeface="Cambria"/>
              <a:ea typeface="Cambria"/>
              <a:cs typeface="Cambria"/>
              <a:sym typeface="Cambria"/>
            </a:endParaRPr>
          </a:p>
        </p:txBody>
      </p:sp>
      <p:sp>
        <p:nvSpPr>
          <p:cNvPr id="195" name="Shape 195"/>
          <p:cNvSpPr txBox="1"/>
          <p:nvPr/>
        </p:nvSpPr>
        <p:spPr>
          <a:xfrm>
            <a:off x="4958125" y="5928200"/>
            <a:ext cx="2167500" cy="40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rgbClr val="999999"/>
                </a:solidFill>
                <a:latin typeface="Cambria"/>
                <a:ea typeface="Cambria"/>
                <a:cs typeface="Cambria"/>
                <a:sym typeface="Cambria"/>
              </a:rPr>
              <a:t>GPA Score Reported</a:t>
            </a:r>
            <a:endParaRPr sz="1600" b="1">
              <a:solidFill>
                <a:srgbClr val="999999"/>
              </a:solidFill>
              <a:latin typeface="Cambria"/>
              <a:ea typeface="Cambria"/>
              <a:cs typeface="Cambria"/>
              <a:sym typeface="Cambria"/>
            </a:endParaRPr>
          </a:p>
        </p:txBody>
      </p:sp>
      <p:sp>
        <p:nvSpPr>
          <p:cNvPr id="196" name="Shape 196"/>
          <p:cNvSpPr txBox="1"/>
          <p:nvPr/>
        </p:nvSpPr>
        <p:spPr>
          <a:xfrm rot="-5400000">
            <a:off x="-198600" y="3084900"/>
            <a:ext cx="2853900" cy="688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b="1">
                <a:solidFill>
                  <a:srgbClr val="999999"/>
                </a:solidFill>
                <a:latin typeface="Cambria"/>
                <a:ea typeface="Cambria"/>
                <a:cs typeface="Cambria"/>
                <a:sym typeface="Cambria"/>
              </a:rPr>
              <a:t>Number of Scores recorded</a:t>
            </a:r>
            <a:endParaRPr sz="1600" b="1">
              <a:solidFill>
                <a:srgbClr val="999999"/>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Shape 202"/>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GRE Total Scores </a:t>
            </a:r>
            <a:r>
              <a:rPr lang="en-US" sz="2200">
                <a:solidFill>
                  <a:srgbClr val="741B47"/>
                </a:solidFill>
                <a:latin typeface="Cambria"/>
                <a:ea typeface="Cambria"/>
                <a:cs typeface="Cambria"/>
                <a:sym typeface="Cambria"/>
              </a:rPr>
              <a:t>as reported by the Applicants</a:t>
            </a:r>
            <a:r>
              <a:rPr lang="en-US" sz="3733" b="1">
                <a:solidFill>
                  <a:srgbClr val="741B47"/>
                </a:solidFill>
                <a:latin typeface="Cambria"/>
                <a:ea typeface="Cambria"/>
                <a:cs typeface="Cambria"/>
                <a:sym typeface="Cambria"/>
              </a:rPr>
              <a:t> </a:t>
            </a:r>
            <a:endParaRPr sz="1200" b="1">
              <a:solidFill>
                <a:srgbClr val="741B47"/>
              </a:solidFill>
              <a:latin typeface="Cambria"/>
              <a:ea typeface="Cambria"/>
              <a:cs typeface="Cambria"/>
              <a:sym typeface="Cambria"/>
            </a:endParaRPr>
          </a:p>
          <a:p>
            <a:pPr marL="0" marR="0" lvl="0" indent="0" algn="l" rtl="0">
              <a:spcBef>
                <a:spcPts val="0"/>
              </a:spcBef>
              <a:spcAft>
                <a:spcPts val="0"/>
              </a:spcAft>
              <a:buNone/>
            </a:pPr>
            <a:r>
              <a:rPr lang="en-US" sz="3733" b="1">
                <a:solidFill>
                  <a:srgbClr val="741B47"/>
                </a:solidFill>
                <a:latin typeface="Cambria"/>
                <a:ea typeface="Cambria"/>
                <a:cs typeface="Cambria"/>
                <a:sym typeface="Cambria"/>
              </a:rPr>
              <a:t> </a:t>
            </a:r>
            <a:endParaRPr sz="3733" b="1">
              <a:solidFill>
                <a:srgbClr val="741B47"/>
              </a:solidFill>
              <a:latin typeface="Cambria"/>
              <a:ea typeface="Cambria"/>
              <a:cs typeface="Cambria"/>
              <a:sym typeface="Cambria"/>
            </a:endParaRPr>
          </a:p>
        </p:txBody>
      </p:sp>
      <p:pic>
        <p:nvPicPr>
          <p:cNvPr id="203" name="Shape 203"/>
          <p:cNvPicPr preferRelativeResize="0"/>
          <p:nvPr/>
        </p:nvPicPr>
        <p:blipFill rotWithShape="1">
          <a:blip r:embed="rId3">
            <a:alphaModFix/>
          </a:blip>
          <a:srcRect l="35598" t="30175" r="35567" b="47836"/>
          <a:stretch/>
        </p:blipFill>
        <p:spPr>
          <a:xfrm>
            <a:off x="1130450" y="1573850"/>
            <a:ext cx="10150579" cy="4353853"/>
          </a:xfrm>
          <a:prstGeom prst="rect">
            <a:avLst/>
          </a:prstGeom>
          <a:noFill/>
          <a:ln>
            <a:noFill/>
          </a:ln>
        </p:spPr>
      </p:pic>
      <p:sp>
        <p:nvSpPr>
          <p:cNvPr id="204" name="Shape 204"/>
          <p:cNvSpPr txBox="1"/>
          <p:nvPr/>
        </p:nvSpPr>
        <p:spPr>
          <a:xfrm>
            <a:off x="4400450" y="5988500"/>
            <a:ext cx="4778700" cy="40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rgbClr val="999999"/>
                </a:solidFill>
                <a:latin typeface="Cambria"/>
                <a:ea typeface="Cambria"/>
                <a:cs typeface="Cambria"/>
                <a:sym typeface="Cambria"/>
              </a:rPr>
              <a:t>GRE (Quants + Verbal) Score Reported</a:t>
            </a:r>
            <a:endParaRPr sz="1600" b="1">
              <a:solidFill>
                <a:srgbClr val="999999"/>
              </a:solidFill>
              <a:latin typeface="Cambria"/>
              <a:ea typeface="Cambria"/>
              <a:cs typeface="Cambria"/>
              <a:sym typeface="Cambria"/>
            </a:endParaRPr>
          </a:p>
        </p:txBody>
      </p:sp>
      <p:sp>
        <p:nvSpPr>
          <p:cNvPr id="205" name="Shape 205"/>
          <p:cNvSpPr txBox="1"/>
          <p:nvPr/>
        </p:nvSpPr>
        <p:spPr>
          <a:xfrm rot="-5400000">
            <a:off x="-484975" y="2904050"/>
            <a:ext cx="2853900" cy="688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b="1">
                <a:solidFill>
                  <a:srgbClr val="999999"/>
                </a:solidFill>
                <a:latin typeface="Cambria"/>
                <a:ea typeface="Cambria"/>
                <a:cs typeface="Cambria"/>
                <a:sym typeface="Cambria"/>
              </a:rPr>
              <a:t>Number of Scores recorded</a:t>
            </a:r>
            <a:endParaRPr sz="1600" b="1">
              <a:solidFill>
                <a:srgbClr val="999999"/>
              </a:solidFill>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1" name="Shape 211"/>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Engagement with Events</a:t>
            </a:r>
            <a:endParaRPr sz="3733" b="1">
              <a:solidFill>
                <a:srgbClr val="741B47"/>
              </a:solidFill>
              <a:latin typeface="Cambria"/>
              <a:ea typeface="Cambria"/>
              <a:cs typeface="Cambria"/>
              <a:sym typeface="Cambria"/>
            </a:endParaRPr>
          </a:p>
        </p:txBody>
      </p:sp>
      <p:pic>
        <p:nvPicPr>
          <p:cNvPr id="212" name="Shape 212"/>
          <p:cNvPicPr preferRelativeResize="0"/>
          <p:nvPr/>
        </p:nvPicPr>
        <p:blipFill rotWithShape="1">
          <a:blip r:embed="rId3">
            <a:alphaModFix/>
          </a:blip>
          <a:srcRect l="35775" t="33993" r="25769" b="39475"/>
          <a:stretch/>
        </p:blipFill>
        <p:spPr>
          <a:xfrm>
            <a:off x="505550" y="1463273"/>
            <a:ext cx="10131053" cy="3931448"/>
          </a:xfrm>
          <a:prstGeom prst="rect">
            <a:avLst/>
          </a:prstGeom>
          <a:noFill/>
          <a:ln>
            <a:noFill/>
          </a:ln>
        </p:spPr>
      </p:pic>
      <p:sp>
        <p:nvSpPr>
          <p:cNvPr id="213" name="Shape 213"/>
          <p:cNvSpPr txBox="1"/>
          <p:nvPr/>
        </p:nvSpPr>
        <p:spPr>
          <a:xfrm>
            <a:off x="5903849" y="5446600"/>
            <a:ext cx="3531600" cy="40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rgbClr val="666666"/>
                </a:solidFill>
                <a:latin typeface="Cambria"/>
                <a:ea typeface="Cambria"/>
                <a:cs typeface="Cambria"/>
                <a:sym typeface="Cambria"/>
              </a:rPr>
              <a:t>Number of Attendees</a:t>
            </a:r>
            <a:endParaRPr sz="1600" b="1">
              <a:solidFill>
                <a:srgbClr val="666666"/>
              </a:solidFill>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9" name="Shape 219"/>
          <p:cNvSpPr txBox="1"/>
          <p:nvPr/>
        </p:nvSpPr>
        <p:spPr>
          <a:xfrm>
            <a:off x="415600" y="385800"/>
            <a:ext cx="11360800" cy="7636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Deposit/Did not Deposit the Entry Fee</a:t>
            </a:r>
            <a:endParaRPr sz="3733" b="1">
              <a:solidFill>
                <a:srgbClr val="741B47"/>
              </a:solidFill>
              <a:latin typeface="Cambria"/>
              <a:ea typeface="Cambria"/>
              <a:cs typeface="Cambria"/>
              <a:sym typeface="Cambria"/>
            </a:endParaRPr>
          </a:p>
        </p:txBody>
      </p:sp>
      <p:sp>
        <p:nvSpPr>
          <p:cNvPr id="220" name="Shape 220"/>
          <p:cNvSpPr txBox="1"/>
          <p:nvPr/>
        </p:nvSpPr>
        <p:spPr>
          <a:xfrm>
            <a:off x="415600" y="1332633"/>
            <a:ext cx="3073600" cy="45552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A64D79"/>
              </a:solidFill>
              <a:latin typeface="Cambria"/>
              <a:ea typeface="Cambria"/>
              <a:cs typeface="Cambria"/>
              <a:sym typeface="Cambria"/>
            </a:endParaRPr>
          </a:p>
        </p:txBody>
      </p:sp>
      <p:pic>
        <p:nvPicPr>
          <p:cNvPr id="221" name="Shape 221"/>
          <p:cNvPicPr preferRelativeResize="0"/>
          <p:nvPr/>
        </p:nvPicPr>
        <p:blipFill rotWithShape="1">
          <a:blip r:embed="rId3">
            <a:alphaModFix/>
          </a:blip>
          <a:srcRect l="35671" t="29701" r="47254" b="34777"/>
          <a:stretch/>
        </p:blipFill>
        <p:spPr>
          <a:xfrm>
            <a:off x="4241953" y="1157836"/>
            <a:ext cx="4064774" cy="4756725"/>
          </a:xfrm>
          <a:prstGeom prst="rect">
            <a:avLst/>
          </a:prstGeom>
          <a:noFill/>
          <a:ln>
            <a:noFill/>
          </a:ln>
        </p:spPr>
      </p:pic>
      <p:sp>
        <p:nvSpPr>
          <p:cNvPr id="222" name="Shape 222"/>
          <p:cNvSpPr txBox="1"/>
          <p:nvPr/>
        </p:nvSpPr>
        <p:spPr>
          <a:xfrm>
            <a:off x="4763027" y="5887825"/>
            <a:ext cx="3595800" cy="40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rgbClr val="999999"/>
                </a:solidFill>
                <a:latin typeface="Cambria"/>
                <a:ea typeface="Cambria"/>
                <a:cs typeface="Cambria"/>
                <a:sym typeface="Cambria"/>
              </a:rPr>
              <a:t>Deposit / Did not Deposit Entry Fee</a:t>
            </a:r>
            <a:endParaRPr sz="1600" b="1">
              <a:solidFill>
                <a:srgbClr val="999999"/>
              </a:solidFill>
              <a:latin typeface="Cambria"/>
              <a:ea typeface="Cambria"/>
              <a:cs typeface="Cambria"/>
              <a:sym typeface="Cambria"/>
            </a:endParaRPr>
          </a:p>
        </p:txBody>
      </p:sp>
      <p:sp>
        <p:nvSpPr>
          <p:cNvPr id="223" name="Shape 223"/>
          <p:cNvSpPr txBox="1"/>
          <p:nvPr/>
        </p:nvSpPr>
        <p:spPr>
          <a:xfrm rot="-5400000">
            <a:off x="2864800" y="3192075"/>
            <a:ext cx="2291100" cy="688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b="1">
                <a:solidFill>
                  <a:srgbClr val="999999"/>
                </a:solidFill>
                <a:latin typeface="Cambria"/>
                <a:ea typeface="Cambria"/>
                <a:cs typeface="Cambria"/>
                <a:sym typeface="Cambria"/>
              </a:rPr>
              <a:t>Number of Applicants</a:t>
            </a:r>
            <a:endParaRPr sz="1600" b="1">
              <a:solidFill>
                <a:srgbClr val="999999"/>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ctrTitle"/>
          </p:nvPr>
        </p:nvSpPr>
        <p:spPr>
          <a:xfrm>
            <a:off x="415611" y="992767"/>
            <a:ext cx="11360800" cy="2736800"/>
          </a:xfrm>
          <a:prstGeom prst="rect">
            <a:avLst/>
          </a:prstGeom>
          <a:noFill/>
          <a:ln>
            <a:noFill/>
          </a:ln>
        </p:spPr>
        <p:txBody>
          <a:bodyPr spcFirstLastPara="1" wrap="square" lIns="121900" tIns="121900" rIns="121900" bIns="121900" anchor="b" anchorCtr="0">
            <a:noAutofit/>
          </a:bodyPr>
          <a:lstStyle/>
          <a:p>
            <a:pPr marL="0" marR="0" lvl="0" indent="0" algn="ctr" rtl="0">
              <a:lnSpc>
                <a:spcPct val="90000"/>
              </a:lnSpc>
              <a:spcBef>
                <a:spcPts val="0"/>
              </a:spcBef>
              <a:spcAft>
                <a:spcPts val="0"/>
              </a:spcAft>
              <a:buClr>
                <a:srgbClr val="A21A4C"/>
              </a:buClr>
              <a:buSzPts val="8000"/>
              <a:buFont typeface="Cambria"/>
              <a:buNone/>
            </a:pPr>
            <a:r>
              <a:rPr lang="en-US" sz="8000" b="1" i="0" u="none" strike="noStrike" cap="none">
                <a:solidFill>
                  <a:srgbClr val="A21A4C"/>
                </a:solidFill>
                <a:latin typeface="Cambria"/>
                <a:ea typeface="Cambria"/>
                <a:cs typeface="Cambria"/>
                <a:sym typeface="Cambria"/>
              </a:rPr>
              <a:t>Login and Messages</a:t>
            </a:r>
            <a:endParaRPr sz="8000" b="1" i="0" u="none" strike="noStrike" cap="none">
              <a:solidFill>
                <a:srgbClr val="A21A4C"/>
              </a:solidFill>
              <a:latin typeface="Cambria"/>
              <a:ea typeface="Cambria"/>
              <a:cs typeface="Cambria"/>
              <a:sym typeface="Cambria"/>
            </a:endParaRPr>
          </a:p>
        </p:txBody>
      </p:sp>
      <p:sp>
        <p:nvSpPr>
          <p:cNvPr id="229" name="Shape 229"/>
          <p:cNvSpPr txBox="1">
            <a:spLocks noGrp="1"/>
          </p:cNvSpPr>
          <p:nvPr>
            <p:ph type="subTitle" idx="1"/>
          </p:nvPr>
        </p:nvSpPr>
        <p:spPr>
          <a:xfrm>
            <a:off x="415600" y="3778833"/>
            <a:ext cx="11360800" cy="1056800"/>
          </a:xfrm>
          <a:prstGeom prst="rect">
            <a:avLst/>
          </a:prstGeom>
          <a:noFill/>
          <a:ln>
            <a:noFill/>
          </a:ln>
        </p:spPr>
        <p:txBody>
          <a:bodyPr spcFirstLastPara="1" wrap="square" lIns="121900" tIns="121900" rIns="121900" bIns="121900" anchor="t" anchorCtr="0">
            <a:noAutofit/>
          </a:bodyPr>
          <a:lstStyle/>
          <a:p>
            <a:pPr marL="0" marR="0" lvl="0" indent="0" algn="ctr" rtl="0">
              <a:lnSpc>
                <a:spcPct val="90000"/>
              </a:lnSpc>
              <a:spcBef>
                <a:spcPts val="0"/>
              </a:spcBef>
              <a:spcAft>
                <a:spcPts val="0"/>
              </a:spcAft>
              <a:buClr>
                <a:srgbClr val="666666"/>
              </a:buClr>
              <a:buSzPts val="4000"/>
              <a:buFont typeface="Arial"/>
              <a:buNone/>
            </a:pPr>
            <a:r>
              <a:rPr lang="en-US" sz="4000" b="1" i="0" u="none" strike="noStrike" cap="none">
                <a:solidFill>
                  <a:srgbClr val="666666"/>
                </a:solidFill>
                <a:latin typeface="Cambria"/>
                <a:ea typeface="Cambria"/>
                <a:cs typeface="Cambria"/>
                <a:sym typeface="Cambria"/>
              </a:rPr>
              <a:t>Deposited &amp; Not Deposited</a:t>
            </a:r>
            <a:endParaRPr sz="4000" b="1" i="0" u="none" strike="noStrike" cap="none">
              <a:solidFill>
                <a:srgbClr val="666666"/>
              </a:solidFill>
              <a:latin typeface="Cambria"/>
              <a:ea typeface="Cambria"/>
              <a:cs typeface="Cambria"/>
              <a:sym typeface="Cambria"/>
            </a:endParaRPr>
          </a:p>
        </p:txBody>
      </p:sp>
      <p:sp>
        <p:nvSpPr>
          <p:cNvPr id="230" name="Shape 230"/>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Number of Logins per Applicant</a:t>
            </a:r>
            <a:endParaRPr sz="3733" b="1">
              <a:solidFill>
                <a:srgbClr val="741B47"/>
              </a:solidFill>
              <a:latin typeface="Cambria"/>
              <a:ea typeface="Cambria"/>
              <a:cs typeface="Cambria"/>
              <a:sym typeface="Cambria"/>
            </a:endParaRPr>
          </a:p>
        </p:txBody>
      </p:sp>
      <p:sp>
        <p:nvSpPr>
          <p:cNvPr id="237" name="Shape 237"/>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238" name="Shape 238"/>
          <p:cNvPicPr preferRelativeResize="0"/>
          <p:nvPr/>
        </p:nvPicPr>
        <p:blipFill rotWithShape="1">
          <a:blip r:embed="rId3">
            <a:alphaModFix/>
          </a:blip>
          <a:srcRect l="34600" t="29811" r="30321" b="39333"/>
          <a:stretch/>
        </p:blipFill>
        <p:spPr>
          <a:xfrm>
            <a:off x="1205800" y="1339775"/>
            <a:ext cx="9626822" cy="4762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Number of Messages Sent</a:t>
            </a:r>
            <a:endParaRPr sz="3733" b="1">
              <a:solidFill>
                <a:srgbClr val="741B47"/>
              </a:solidFill>
              <a:latin typeface="Cambria"/>
              <a:ea typeface="Cambria"/>
              <a:cs typeface="Cambria"/>
              <a:sym typeface="Cambria"/>
            </a:endParaRPr>
          </a:p>
        </p:txBody>
      </p:sp>
      <p:sp>
        <p:nvSpPr>
          <p:cNvPr id="245" name="Shape 245"/>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246" name="Shape 246"/>
          <p:cNvPicPr preferRelativeResize="0"/>
          <p:nvPr/>
        </p:nvPicPr>
        <p:blipFill rotWithShape="1">
          <a:blip r:embed="rId3">
            <a:alphaModFix/>
          </a:blip>
          <a:srcRect l="34405" t="30004" r="33374" b="42097"/>
          <a:stretch/>
        </p:blipFill>
        <p:spPr>
          <a:xfrm>
            <a:off x="933500" y="1288375"/>
            <a:ext cx="10039296" cy="48896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741B47"/>
              </a:buClr>
              <a:buSzPts val="2800"/>
              <a:buFont typeface="Cambria"/>
              <a:buNone/>
            </a:pPr>
            <a:r>
              <a:rPr lang="en-US" sz="4400" b="1" i="0" u="none" strike="noStrike" cap="none">
                <a:solidFill>
                  <a:srgbClr val="741B47"/>
                </a:solidFill>
                <a:latin typeface="Cambria"/>
                <a:ea typeface="Cambria"/>
                <a:cs typeface="Cambria"/>
                <a:sym typeface="Cambria"/>
              </a:rPr>
              <a:t>Logins and Messages Data </a:t>
            </a:r>
            <a:r>
              <a:rPr lang="en-US" sz="3200" b="0" i="0" u="none" strike="noStrike" cap="none">
                <a:solidFill>
                  <a:srgbClr val="741B47"/>
                </a:solidFill>
                <a:latin typeface="Cambria"/>
                <a:ea typeface="Cambria"/>
                <a:cs typeface="Cambria"/>
                <a:sym typeface="Cambria"/>
              </a:rPr>
              <a:t>(per Applicant)</a:t>
            </a:r>
            <a:endParaRPr sz="3200" b="0" i="0" u="none" strike="noStrike" cap="none">
              <a:solidFill>
                <a:srgbClr val="741B47"/>
              </a:solidFill>
              <a:latin typeface="Cambria"/>
              <a:ea typeface="Cambria"/>
              <a:cs typeface="Cambria"/>
              <a:sym typeface="Cambria"/>
            </a:endParaRPr>
          </a:p>
        </p:txBody>
      </p:sp>
      <p:sp>
        <p:nvSpPr>
          <p:cNvPr id="252" name="Shape 252"/>
          <p:cNvSpPr txBox="1">
            <a:spLocks noGrp="1"/>
          </p:cNvSpPr>
          <p:nvPr>
            <p:ph type="body" idx="1"/>
          </p:nvPr>
        </p:nvSpPr>
        <p:spPr>
          <a:xfrm>
            <a:off x="415600" y="1702674"/>
            <a:ext cx="11360700" cy="43890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A64D79"/>
              </a:buClr>
              <a:buSzPts val="1800"/>
              <a:buFont typeface="Arial"/>
              <a:buNone/>
            </a:pPr>
            <a:r>
              <a:rPr lang="en-US" sz="2667" b="0" i="0" u="none" strike="noStrike" cap="none">
                <a:solidFill>
                  <a:srgbClr val="A64D79"/>
                </a:solidFill>
                <a:latin typeface="Cambria"/>
                <a:ea typeface="Cambria"/>
                <a:cs typeface="Cambria"/>
                <a:sym typeface="Cambria"/>
              </a:rPr>
              <a:t>Term start date was chosen to be the date from which other dates were subtracted to know about the applicant behavior, certain number of days away from that date.</a:t>
            </a:r>
            <a:endParaRPr sz="2667" b="0" i="0" u="none" strike="noStrike" cap="none">
              <a:solidFill>
                <a:srgbClr val="A64D79"/>
              </a:solidFill>
              <a:latin typeface="Cambria"/>
              <a:ea typeface="Cambria"/>
              <a:cs typeface="Cambria"/>
              <a:sym typeface="Cambria"/>
            </a:endParaRPr>
          </a:p>
          <a:p>
            <a:pPr marL="0" marR="0" lvl="0" indent="0" algn="l" rtl="0">
              <a:lnSpc>
                <a:spcPct val="100000"/>
              </a:lnSpc>
              <a:spcBef>
                <a:spcPts val="0"/>
              </a:spcBef>
              <a:spcAft>
                <a:spcPts val="0"/>
              </a:spcAft>
              <a:buClr>
                <a:srgbClr val="A64D79"/>
              </a:buClr>
              <a:buSzPts val="1800"/>
              <a:buFont typeface="Arial"/>
              <a:buNone/>
            </a:pPr>
            <a:r>
              <a:rPr lang="en-US" sz="2667" b="0" i="0" u="none" strike="noStrike" cap="none">
                <a:solidFill>
                  <a:srgbClr val="A64D79"/>
                </a:solidFill>
                <a:latin typeface="Cambria"/>
                <a:ea typeface="Cambria"/>
                <a:cs typeface="Cambria"/>
                <a:sym typeface="Cambria"/>
              </a:rPr>
              <a:t>Time was currently separated and ignored from the analysis.</a:t>
            </a:r>
            <a:endParaRPr sz="2667" b="0" i="0" u="none" strike="noStrike" cap="none">
              <a:solidFill>
                <a:srgbClr val="A64D79"/>
              </a:solidFill>
              <a:latin typeface="Cambria"/>
              <a:ea typeface="Cambria"/>
              <a:cs typeface="Cambria"/>
              <a:sym typeface="Cambria"/>
            </a:endParaRPr>
          </a:p>
        </p:txBody>
      </p:sp>
      <p:sp>
        <p:nvSpPr>
          <p:cNvPr id="253" name="Shape 253"/>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Difference in days from Term Start Date</a:t>
            </a:r>
            <a:endParaRPr sz="3733" b="1">
              <a:solidFill>
                <a:srgbClr val="741B47"/>
              </a:solidFill>
              <a:latin typeface="Cambria"/>
              <a:ea typeface="Cambria"/>
              <a:cs typeface="Cambria"/>
              <a:sym typeface="Cambria"/>
            </a:endParaRPr>
          </a:p>
        </p:txBody>
      </p:sp>
      <p:sp>
        <p:nvSpPr>
          <p:cNvPr id="260" name="Shape 260"/>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261" name="Shape 261"/>
          <p:cNvPicPr preferRelativeResize="0"/>
          <p:nvPr/>
        </p:nvPicPr>
        <p:blipFill rotWithShape="1">
          <a:blip r:embed="rId3">
            <a:alphaModFix/>
          </a:blip>
          <a:srcRect l="34405" t="29700" r="33451" b="41716"/>
          <a:stretch/>
        </p:blipFill>
        <p:spPr>
          <a:xfrm>
            <a:off x="1114525" y="1209600"/>
            <a:ext cx="9962947" cy="49835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15600" y="441200"/>
            <a:ext cx="11360800"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741B47"/>
              </a:buClr>
              <a:buSzPts val="2800"/>
              <a:buFont typeface="Cambria"/>
              <a:buNone/>
            </a:pPr>
            <a:r>
              <a:rPr lang="en-US" sz="4400" b="1" i="0" u="none" strike="noStrike" cap="none">
                <a:solidFill>
                  <a:srgbClr val="741B47"/>
                </a:solidFill>
                <a:latin typeface="Cambria"/>
                <a:ea typeface="Cambria"/>
                <a:cs typeface="Cambria"/>
                <a:sym typeface="Cambria"/>
              </a:rPr>
              <a:t>Applicant Data Buckets</a:t>
            </a:r>
            <a:endParaRPr sz="4400" b="1" i="0" u="none" strike="noStrike" cap="none">
              <a:solidFill>
                <a:srgbClr val="741B47"/>
              </a:solidFill>
              <a:latin typeface="Cambria"/>
              <a:ea typeface="Cambria"/>
              <a:cs typeface="Cambria"/>
              <a:sym typeface="Cambria"/>
            </a:endParaRPr>
          </a:p>
        </p:txBody>
      </p:sp>
      <p:sp>
        <p:nvSpPr>
          <p:cNvPr id="101" name="Shape 101"/>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2" name="Shape 102"/>
          <p:cNvSpPr/>
          <p:nvPr/>
        </p:nvSpPr>
        <p:spPr>
          <a:xfrm>
            <a:off x="5576161" y="1447767"/>
            <a:ext cx="2500400" cy="590000"/>
          </a:xfrm>
          <a:prstGeom prst="rect">
            <a:avLst/>
          </a:prstGeom>
          <a:solidFill>
            <a:srgbClr val="741B47"/>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800">
                <a:solidFill>
                  <a:srgbClr val="FFFFFF"/>
                </a:solidFill>
                <a:latin typeface="Cambria"/>
                <a:ea typeface="Cambria"/>
                <a:cs typeface="Cambria"/>
                <a:sym typeface="Cambria"/>
              </a:rPr>
              <a:t>All Applicants</a:t>
            </a:r>
            <a:endParaRPr sz="1800">
              <a:solidFill>
                <a:srgbClr val="FFFFFF"/>
              </a:solidFill>
              <a:latin typeface="Cambria"/>
              <a:ea typeface="Cambria"/>
              <a:cs typeface="Cambria"/>
              <a:sym typeface="Cambria"/>
            </a:endParaRPr>
          </a:p>
        </p:txBody>
      </p:sp>
      <p:sp>
        <p:nvSpPr>
          <p:cNvPr id="103" name="Shape 103"/>
          <p:cNvSpPr/>
          <p:nvPr/>
        </p:nvSpPr>
        <p:spPr>
          <a:xfrm>
            <a:off x="3158095" y="2439249"/>
            <a:ext cx="2500400" cy="590000"/>
          </a:xfrm>
          <a:prstGeom prst="rect">
            <a:avLst/>
          </a:prstGeom>
          <a:solidFill>
            <a:srgbClr val="A64D79"/>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800">
                <a:solidFill>
                  <a:srgbClr val="FFFFFF"/>
                </a:solidFill>
                <a:latin typeface="Cambria"/>
                <a:ea typeface="Cambria"/>
                <a:cs typeface="Cambria"/>
                <a:sym typeface="Cambria"/>
              </a:rPr>
              <a:t>Not Offered Admission</a:t>
            </a:r>
            <a:endParaRPr sz="1800">
              <a:solidFill>
                <a:srgbClr val="FFFFFF"/>
              </a:solidFill>
              <a:latin typeface="Cambria"/>
              <a:ea typeface="Cambria"/>
              <a:cs typeface="Cambria"/>
              <a:sym typeface="Cambria"/>
            </a:endParaRPr>
          </a:p>
        </p:txBody>
      </p:sp>
      <p:sp>
        <p:nvSpPr>
          <p:cNvPr id="104" name="Shape 104"/>
          <p:cNvSpPr/>
          <p:nvPr/>
        </p:nvSpPr>
        <p:spPr>
          <a:xfrm>
            <a:off x="7695104" y="2770268"/>
            <a:ext cx="2500400" cy="590000"/>
          </a:xfrm>
          <a:prstGeom prst="rect">
            <a:avLst/>
          </a:prstGeom>
          <a:solidFill>
            <a:srgbClr val="A64D79"/>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800">
                <a:solidFill>
                  <a:srgbClr val="FFFFFF"/>
                </a:solidFill>
                <a:latin typeface="Cambria"/>
                <a:ea typeface="Cambria"/>
                <a:cs typeface="Cambria"/>
                <a:sym typeface="Cambria"/>
              </a:rPr>
              <a:t>Offered Admission</a:t>
            </a:r>
            <a:endParaRPr sz="1800">
              <a:solidFill>
                <a:srgbClr val="FFFFFF"/>
              </a:solidFill>
              <a:latin typeface="Cambria"/>
              <a:ea typeface="Cambria"/>
              <a:cs typeface="Cambria"/>
              <a:sym typeface="Cambria"/>
            </a:endParaRPr>
          </a:p>
        </p:txBody>
      </p:sp>
      <p:sp>
        <p:nvSpPr>
          <p:cNvPr id="105" name="Shape 105"/>
          <p:cNvSpPr/>
          <p:nvPr/>
        </p:nvSpPr>
        <p:spPr>
          <a:xfrm>
            <a:off x="9464447" y="5414545"/>
            <a:ext cx="2500400" cy="590000"/>
          </a:xfrm>
          <a:prstGeom prst="rect">
            <a:avLst/>
          </a:prstGeom>
          <a:solidFill>
            <a:srgbClr val="C27BA0"/>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800">
                <a:solidFill>
                  <a:srgbClr val="FFFFFF"/>
                </a:solidFill>
                <a:latin typeface="Cambria"/>
                <a:ea typeface="Cambria"/>
                <a:cs typeface="Cambria"/>
                <a:sym typeface="Cambria"/>
              </a:rPr>
              <a:t>Enrolled</a:t>
            </a:r>
            <a:endParaRPr sz="1800">
              <a:solidFill>
                <a:srgbClr val="FFFFFF"/>
              </a:solidFill>
              <a:latin typeface="Cambria"/>
              <a:ea typeface="Cambria"/>
              <a:cs typeface="Cambria"/>
              <a:sym typeface="Cambria"/>
            </a:endParaRPr>
          </a:p>
        </p:txBody>
      </p:sp>
      <p:sp>
        <p:nvSpPr>
          <p:cNvPr id="106" name="Shape 106"/>
          <p:cNvSpPr/>
          <p:nvPr/>
        </p:nvSpPr>
        <p:spPr>
          <a:xfrm>
            <a:off x="5899804" y="3647565"/>
            <a:ext cx="2500400" cy="590000"/>
          </a:xfrm>
          <a:prstGeom prst="rect">
            <a:avLst/>
          </a:prstGeom>
          <a:solidFill>
            <a:srgbClr val="1155CC"/>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800">
                <a:solidFill>
                  <a:srgbClr val="FFFFFF"/>
                </a:solidFill>
                <a:latin typeface="Cambria"/>
                <a:ea typeface="Cambria"/>
                <a:cs typeface="Cambria"/>
                <a:sym typeface="Cambria"/>
              </a:rPr>
              <a:t>Not Enrolled</a:t>
            </a:r>
            <a:endParaRPr sz="1800">
              <a:solidFill>
                <a:srgbClr val="FFFFFF"/>
              </a:solidFill>
              <a:latin typeface="Cambria"/>
              <a:ea typeface="Cambria"/>
              <a:cs typeface="Cambria"/>
              <a:sym typeface="Cambria"/>
            </a:endParaRPr>
          </a:p>
        </p:txBody>
      </p:sp>
      <p:cxnSp>
        <p:nvCxnSpPr>
          <p:cNvPr id="107" name="Shape 107"/>
          <p:cNvCxnSpPr>
            <a:stCxn id="102" idx="2"/>
            <a:endCxn id="104" idx="0"/>
          </p:cNvCxnSpPr>
          <p:nvPr/>
        </p:nvCxnSpPr>
        <p:spPr>
          <a:xfrm rot="-5400000" flipH="1">
            <a:off x="7519511" y="1344617"/>
            <a:ext cx="732600" cy="2118900"/>
          </a:xfrm>
          <a:prstGeom prst="bentConnector3">
            <a:avLst>
              <a:gd name="adj1" fmla="val 49993"/>
            </a:avLst>
          </a:prstGeom>
          <a:noFill/>
          <a:ln w="9525" cap="flat" cmpd="sng">
            <a:solidFill>
              <a:srgbClr val="741B47"/>
            </a:solidFill>
            <a:prstDash val="solid"/>
            <a:round/>
            <a:headEnd type="none" w="sm" len="sm"/>
            <a:tailEnd type="none" w="sm" len="sm"/>
          </a:ln>
        </p:spPr>
      </p:cxnSp>
      <p:cxnSp>
        <p:nvCxnSpPr>
          <p:cNvPr id="108" name="Shape 108"/>
          <p:cNvCxnSpPr>
            <a:stCxn id="103" idx="0"/>
            <a:endCxn id="102" idx="2"/>
          </p:cNvCxnSpPr>
          <p:nvPr/>
        </p:nvCxnSpPr>
        <p:spPr>
          <a:xfrm rot="-5400000">
            <a:off x="5416595" y="1029549"/>
            <a:ext cx="401400" cy="2418000"/>
          </a:xfrm>
          <a:prstGeom prst="bentConnector3">
            <a:avLst>
              <a:gd name="adj1" fmla="val 50018"/>
            </a:avLst>
          </a:prstGeom>
          <a:noFill/>
          <a:ln w="9525" cap="flat" cmpd="sng">
            <a:solidFill>
              <a:srgbClr val="741B47"/>
            </a:solidFill>
            <a:prstDash val="solid"/>
            <a:round/>
            <a:headEnd type="none" w="sm" len="sm"/>
            <a:tailEnd type="none" w="sm" len="sm"/>
          </a:ln>
        </p:spPr>
      </p:cxnSp>
      <p:cxnSp>
        <p:nvCxnSpPr>
          <p:cNvPr id="109" name="Shape 109"/>
          <p:cNvCxnSpPr>
            <a:stCxn id="104" idx="2"/>
            <a:endCxn id="105" idx="0"/>
          </p:cNvCxnSpPr>
          <p:nvPr/>
        </p:nvCxnSpPr>
        <p:spPr>
          <a:xfrm rot="-5400000" flipH="1">
            <a:off x="8802804" y="3502768"/>
            <a:ext cx="2054400" cy="1769400"/>
          </a:xfrm>
          <a:prstGeom prst="bentConnector3">
            <a:avLst>
              <a:gd name="adj1" fmla="val 49997"/>
            </a:avLst>
          </a:prstGeom>
          <a:noFill/>
          <a:ln w="9525" cap="flat" cmpd="sng">
            <a:solidFill>
              <a:srgbClr val="741B47"/>
            </a:solidFill>
            <a:prstDash val="solid"/>
            <a:round/>
            <a:headEnd type="none" w="sm" len="sm"/>
            <a:tailEnd type="none" w="sm" len="sm"/>
          </a:ln>
        </p:spPr>
      </p:cxnSp>
      <p:sp>
        <p:nvSpPr>
          <p:cNvPr id="110" name="Shape 110"/>
          <p:cNvSpPr txBox="1"/>
          <p:nvPr/>
        </p:nvSpPr>
        <p:spPr>
          <a:xfrm>
            <a:off x="415604" y="5345335"/>
            <a:ext cx="5365200" cy="872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2400">
                <a:solidFill>
                  <a:srgbClr val="741B47"/>
                </a:solidFill>
                <a:latin typeface="Cambria"/>
                <a:ea typeface="Cambria"/>
                <a:cs typeface="Cambria"/>
                <a:sym typeface="Cambria"/>
              </a:rPr>
              <a:t>School Final Student Bucket </a:t>
            </a:r>
            <a:endParaRPr sz="2400">
              <a:solidFill>
                <a:srgbClr val="741B47"/>
              </a:solidFill>
              <a:latin typeface="Cambria"/>
              <a:ea typeface="Cambria"/>
              <a:cs typeface="Cambria"/>
              <a:sym typeface="Cambria"/>
            </a:endParaRPr>
          </a:p>
          <a:p>
            <a:pPr marL="0" marR="0" lvl="0" indent="0" algn="l" rtl="0">
              <a:spcBef>
                <a:spcPts val="0"/>
              </a:spcBef>
              <a:spcAft>
                <a:spcPts val="0"/>
              </a:spcAft>
              <a:buNone/>
            </a:pPr>
            <a:r>
              <a:rPr lang="en-US" sz="1333">
                <a:solidFill>
                  <a:srgbClr val="741B47"/>
                </a:solidFill>
                <a:latin typeface="Cambria"/>
                <a:ea typeface="Cambria"/>
                <a:cs typeface="Cambria"/>
                <a:sym typeface="Cambria"/>
              </a:rPr>
              <a:t>(Not considering retention in further semesters here)</a:t>
            </a:r>
            <a:endParaRPr sz="1333">
              <a:solidFill>
                <a:srgbClr val="741B47"/>
              </a:solidFill>
              <a:latin typeface="Cambria"/>
              <a:ea typeface="Cambria"/>
              <a:cs typeface="Cambria"/>
              <a:sym typeface="Cambria"/>
            </a:endParaRPr>
          </a:p>
        </p:txBody>
      </p:sp>
      <p:cxnSp>
        <p:nvCxnSpPr>
          <p:cNvPr id="111" name="Shape 111"/>
          <p:cNvCxnSpPr>
            <a:endCxn id="105" idx="1"/>
          </p:cNvCxnSpPr>
          <p:nvPr/>
        </p:nvCxnSpPr>
        <p:spPr>
          <a:xfrm rot="10800000" flipH="1">
            <a:off x="4708247" y="5709545"/>
            <a:ext cx="4756200" cy="4800"/>
          </a:xfrm>
          <a:prstGeom prst="straightConnector1">
            <a:avLst/>
          </a:prstGeom>
          <a:noFill/>
          <a:ln w="9525" cap="flat" cmpd="sng">
            <a:solidFill>
              <a:srgbClr val="741B47"/>
            </a:solidFill>
            <a:prstDash val="solid"/>
            <a:round/>
            <a:headEnd type="none" w="sm" len="sm"/>
            <a:tailEnd type="triangle" w="med" len="med"/>
          </a:ln>
        </p:spPr>
      </p:cxnSp>
      <p:sp>
        <p:nvSpPr>
          <p:cNvPr id="112" name="Shape 112"/>
          <p:cNvSpPr txBox="1"/>
          <p:nvPr/>
        </p:nvSpPr>
        <p:spPr>
          <a:xfrm>
            <a:off x="415604" y="3578597"/>
            <a:ext cx="5160400" cy="9408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2400">
                <a:solidFill>
                  <a:srgbClr val="741B47"/>
                </a:solidFill>
                <a:latin typeface="Cambria"/>
                <a:ea typeface="Cambria"/>
                <a:cs typeface="Cambria"/>
                <a:sym typeface="Cambria"/>
              </a:rPr>
              <a:t>School Loses this Bucket </a:t>
            </a:r>
            <a:endParaRPr sz="2400">
              <a:solidFill>
                <a:srgbClr val="741B47"/>
              </a:solidFill>
              <a:latin typeface="Cambria"/>
              <a:ea typeface="Cambria"/>
              <a:cs typeface="Cambria"/>
              <a:sym typeface="Cambria"/>
            </a:endParaRPr>
          </a:p>
          <a:p>
            <a:pPr marL="0" marR="0" lvl="0" indent="0" algn="l" rtl="0">
              <a:spcBef>
                <a:spcPts val="0"/>
              </a:spcBef>
              <a:spcAft>
                <a:spcPts val="0"/>
              </a:spcAft>
              <a:buNone/>
            </a:pPr>
            <a:r>
              <a:rPr lang="en-US" sz="1333">
                <a:solidFill>
                  <a:srgbClr val="741B47"/>
                </a:solidFill>
                <a:latin typeface="Cambria"/>
                <a:ea typeface="Cambria"/>
                <a:cs typeface="Cambria"/>
                <a:sym typeface="Cambria"/>
              </a:rPr>
              <a:t>(To research on factors that can predict this bucket of students)</a:t>
            </a:r>
            <a:endParaRPr sz="1333">
              <a:solidFill>
                <a:srgbClr val="741B47"/>
              </a:solidFill>
              <a:latin typeface="Cambria"/>
              <a:ea typeface="Cambria"/>
              <a:cs typeface="Cambria"/>
              <a:sym typeface="Cambria"/>
            </a:endParaRPr>
          </a:p>
          <a:p>
            <a:pPr marL="0" marR="0" lvl="0" indent="0" algn="l" rtl="0">
              <a:spcBef>
                <a:spcPts val="0"/>
              </a:spcBef>
              <a:spcAft>
                <a:spcPts val="0"/>
              </a:spcAft>
              <a:buNone/>
            </a:pPr>
            <a:endParaRPr sz="2400">
              <a:solidFill>
                <a:srgbClr val="741B47"/>
              </a:solidFill>
              <a:latin typeface="Cambria"/>
              <a:ea typeface="Cambria"/>
              <a:cs typeface="Cambria"/>
              <a:sym typeface="Cambria"/>
            </a:endParaRPr>
          </a:p>
        </p:txBody>
      </p:sp>
      <p:cxnSp>
        <p:nvCxnSpPr>
          <p:cNvPr id="113" name="Shape 113"/>
          <p:cNvCxnSpPr>
            <a:endCxn id="106" idx="1"/>
          </p:cNvCxnSpPr>
          <p:nvPr/>
        </p:nvCxnSpPr>
        <p:spPr>
          <a:xfrm>
            <a:off x="4041604" y="3929965"/>
            <a:ext cx="1858200" cy="12600"/>
          </a:xfrm>
          <a:prstGeom prst="straightConnector1">
            <a:avLst/>
          </a:prstGeom>
          <a:noFill/>
          <a:ln w="9525" cap="flat" cmpd="sng">
            <a:solidFill>
              <a:srgbClr val="741B47"/>
            </a:solidFill>
            <a:prstDash val="solid"/>
            <a:round/>
            <a:headEnd type="none" w="sm" len="sm"/>
            <a:tailEnd type="triangle" w="med" len="med"/>
          </a:ln>
        </p:spPr>
      </p:cxnSp>
      <p:sp>
        <p:nvSpPr>
          <p:cNvPr id="114" name="Shape 114"/>
          <p:cNvSpPr/>
          <p:nvPr/>
        </p:nvSpPr>
        <p:spPr>
          <a:xfrm>
            <a:off x="7354352" y="4756343"/>
            <a:ext cx="2500400" cy="590000"/>
          </a:xfrm>
          <a:prstGeom prst="rect">
            <a:avLst/>
          </a:prstGeom>
          <a:solidFill>
            <a:srgbClr val="3C78D8"/>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800">
                <a:solidFill>
                  <a:srgbClr val="FFFFFF"/>
                </a:solidFill>
                <a:latin typeface="Cambria"/>
                <a:ea typeface="Cambria"/>
                <a:cs typeface="Cambria"/>
                <a:sym typeface="Cambria"/>
              </a:rPr>
              <a:t>Did Not Deposit</a:t>
            </a:r>
            <a:endParaRPr sz="1800">
              <a:solidFill>
                <a:srgbClr val="FFFFFF"/>
              </a:solidFill>
              <a:latin typeface="Cambria"/>
              <a:ea typeface="Cambria"/>
              <a:cs typeface="Cambria"/>
              <a:sym typeface="Cambria"/>
            </a:endParaRPr>
          </a:p>
        </p:txBody>
      </p:sp>
      <p:sp>
        <p:nvSpPr>
          <p:cNvPr id="115" name="Shape 115"/>
          <p:cNvSpPr/>
          <p:nvPr/>
        </p:nvSpPr>
        <p:spPr>
          <a:xfrm>
            <a:off x="4649451" y="4519361"/>
            <a:ext cx="2500400" cy="590000"/>
          </a:xfrm>
          <a:prstGeom prst="rect">
            <a:avLst/>
          </a:prstGeom>
          <a:solidFill>
            <a:srgbClr val="3C78D8"/>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800">
                <a:solidFill>
                  <a:srgbClr val="FFFFFF"/>
                </a:solidFill>
                <a:latin typeface="Cambria"/>
                <a:ea typeface="Cambria"/>
                <a:cs typeface="Cambria"/>
                <a:sym typeface="Cambria"/>
              </a:rPr>
              <a:t>Deposit</a:t>
            </a:r>
            <a:endParaRPr sz="1800">
              <a:solidFill>
                <a:srgbClr val="FFFFFF"/>
              </a:solidFill>
              <a:latin typeface="Cambria"/>
              <a:ea typeface="Cambria"/>
              <a:cs typeface="Cambria"/>
              <a:sym typeface="Cambria"/>
            </a:endParaRPr>
          </a:p>
        </p:txBody>
      </p:sp>
      <p:cxnSp>
        <p:nvCxnSpPr>
          <p:cNvPr id="116" name="Shape 116"/>
          <p:cNvCxnSpPr>
            <a:stCxn id="106" idx="2"/>
            <a:endCxn id="114" idx="0"/>
          </p:cNvCxnSpPr>
          <p:nvPr/>
        </p:nvCxnSpPr>
        <p:spPr>
          <a:xfrm rot="-5400000" flipH="1">
            <a:off x="7617854" y="3769715"/>
            <a:ext cx="518700" cy="1454400"/>
          </a:xfrm>
          <a:prstGeom prst="bentConnector3">
            <a:avLst>
              <a:gd name="adj1" fmla="val 50013"/>
            </a:avLst>
          </a:prstGeom>
          <a:noFill/>
          <a:ln w="9525" cap="flat" cmpd="sng">
            <a:solidFill>
              <a:srgbClr val="741B47"/>
            </a:solidFill>
            <a:prstDash val="solid"/>
            <a:round/>
            <a:headEnd type="none" w="sm" len="sm"/>
            <a:tailEnd type="none" w="sm" len="sm"/>
          </a:ln>
        </p:spPr>
      </p:cxnSp>
      <p:cxnSp>
        <p:nvCxnSpPr>
          <p:cNvPr id="117" name="Shape 117"/>
          <p:cNvCxnSpPr/>
          <p:nvPr/>
        </p:nvCxnSpPr>
        <p:spPr>
          <a:xfrm rot="10800000" flipH="1">
            <a:off x="5963675" y="4385261"/>
            <a:ext cx="1206000" cy="134100"/>
          </a:xfrm>
          <a:prstGeom prst="bentConnector3">
            <a:avLst>
              <a:gd name="adj1" fmla="val 1035"/>
            </a:avLst>
          </a:prstGeom>
          <a:noFill/>
          <a:ln w="9525" cap="flat" cmpd="sng">
            <a:solidFill>
              <a:srgbClr val="741B47"/>
            </a:solidFill>
            <a:prstDash val="solid"/>
            <a:round/>
            <a:headEnd type="none" w="sm" len="sm"/>
            <a:tailEnd type="none" w="sm" len="sm"/>
          </a:ln>
        </p:spPr>
      </p:cxnSp>
      <p:cxnSp>
        <p:nvCxnSpPr>
          <p:cNvPr id="118" name="Shape 118"/>
          <p:cNvCxnSpPr>
            <a:stCxn id="106" idx="0"/>
            <a:endCxn id="104" idx="2"/>
          </p:cNvCxnSpPr>
          <p:nvPr/>
        </p:nvCxnSpPr>
        <p:spPr>
          <a:xfrm rot="-5400000">
            <a:off x="7903904" y="2606265"/>
            <a:ext cx="287400" cy="1795200"/>
          </a:xfrm>
          <a:prstGeom prst="bentConnector3">
            <a:avLst>
              <a:gd name="adj1" fmla="val 50000"/>
            </a:avLst>
          </a:prstGeom>
          <a:noFill/>
          <a:ln w="9525" cap="flat" cmpd="sng">
            <a:solidFill>
              <a:srgbClr val="741B47"/>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15533" y="250267"/>
            <a:ext cx="11286212"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741B47"/>
              </a:buClr>
              <a:buSzPts val="2800"/>
              <a:buFont typeface="Cambria"/>
              <a:buNone/>
            </a:pPr>
            <a:r>
              <a:rPr lang="en-US" sz="4400" b="1" i="0" u="none" strike="noStrike" cap="none">
                <a:solidFill>
                  <a:srgbClr val="741B47"/>
                </a:solidFill>
                <a:latin typeface="Cambria"/>
                <a:ea typeface="Cambria"/>
                <a:cs typeface="Cambria"/>
                <a:sym typeface="Cambria"/>
              </a:rPr>
              <a:t>Clustering of Logins over Time</a:t>
            </a:r>
            <a:endParaRPr sz="4400" b="1" i="0" u="none" strike="noStrike" cap="none">
              <a:solidFill>
                <a:srgbClr val="741B47"/>
              </a:solidFill>
              <a:latin typeface="Cambria"/>
              <a:ea typeface="Cambria"/>
              <a:cs typeface="Cambria"/>
              <a:sym typeface="Cambria"/>
            </a:endParaRPr>
          </a:p>
        </p:txBody>
      </p:sp>
      <p:sp>
        <p:nvSpPr>
          <p:cNvPr id="267" name="Shape 267"/>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268" name="Shape 268"/>
          <p:cNvPicPr preferRelativeResize="0"/>
          <p:nvPr/>
        </p:nvPicPr>
        <p:blipFill rotWithShape="1">
          <a:blip r:embed="rId3">
            <a:alphaModFix/>
          </a:blip>
          <a:srcRect l="88787" t="56386" r="5960" b="33963"/>
          <a:stretch/>
        </p:blipFill>
        <p:spPr>
          <a:xfrm>
            <a:off x="10557132" y="1510613"/>
            <a:ext cx="1144625" cy="1072230"/>
          </a:xfrm>
          <a:prstGeom prst="rect">
            <a:avLst/>
          </a:prstGeom>
          <a:noFill/>
          <a:ln w="9525" cap="flat" cmpd="sng">
            <a:solidFill>
              <a:srgbClr val="595959"/>
            </a:solidFill>
            <a:prstDash val="solid"/>
            <a:round/>
            <a:headEnd type="none" w="sm" len="sm"/>
            <a:tailEnd type="none" w="sm" len="sm"/>
          </a:ln>
        </p:spPr>
      </p:pic>
      <p:cxnSp>
        <p:nvCxnSpPr>
          <p:cNvPr id="269" name="Shape 269"/>
          <p:cNvCxnSpPr/>
          <p:nvPr/>
        </p:nvCxnSpPr>
        <p:spPr>
          <a:xfrm rot="10800000">
            <a:off x="574833" y="1173933"/>
            <a:ext cx="0" cy="4839200"/>
          </a:xfrm>
          <a:prstGeom prst="straightConnector1">
            <a:avLst/>
          </a:prstGeom>
          <a:noFill/>
          <a:ln w="9525" cap="flat" cmpd="sng">
            <a:solidFill>
              <a:schemeClr val="dk2"/>
            </a:solidFill>
            <a:prstDash val="solid"/>
            <a:round/>
            <a:headEnd type="none" w="sm" len="sm"/>
            <a:tailEnd type="triangle" w="med" len="med"/>
          </a:ln>
        </p:spPr>
      </p:cxnSp>
      <p:cxnSp>
        <p:nvCxnSpPr>
          <p:cNvPr id="270" name="Shape 270"/>
          <p:cNvCxnSpPr/>
          <p:nvPr/>
        </p:nvCxnSpPr>
        <p:spPr>
          <a:xfrm>
            <a:off x="548100" y="5986367"/>
            <a:ext cx="10882000" cy="26800"/>
          </a:xfrm>
          <a:prstGeom prst="straightConnector1">
            <a:avLst/>
          </a:prstGeom>
          <a:noFill/>
          <a:ln w="9525" cap="flat" cmpd="sng">
            <a:solidFill>
              <a:schemeClr val="dk2"/>
            </a:solidFill>
            <a:prstDash val="solid"/>
            <a:round/>
            <a:headEnd type="none" w="sm" len="sm"/>
            <a:tailEnd type="triangle" w="med" len="med"/>
          </a:ln>
        </p:spPr>
      </p:cxnSp>
      <p:sp>
        <p:nvSpPr>
          <p:cNvPr id="271" name="Shape 271"/>
          <p:cNvSpPr txBox="1"/>
          <p:nvPr/>
        </p:nvSpPr>
        <p:spPr>
          <a:xfrm>
            <a:off x="1016300" y="5921058"/>
            <a:ext cx="8048100" cy="233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467">
                <a:solidFill>
                  <a:schemeClr val="dk1"/>
                </a:solidFill>
                <a:latin typeface="Cambria"/>
                <a:ea typeface="Cambria"/>
                <a:cs typeface="Cambria"/>
                <a:sym typeface="Cambria"/>
              </a:rPr>
              <a:t>Difference in days from term start date</a:t>
            </a:r>
            <a:endParaRPr sz="1467">
              <a:solidFill>
                <a:schemeClr val="dk1"/>
              </a:solidFill>
              <a:latin typeface="Cambria"/>
              <a:ea typeface="Cambria"/>
              <a:cs typeface="Cambria"/>
              <a:sym typeface="Cambria"/>
            </a:endParaRPr>
          </a:p>
        </p:txBody>
      </p:sp>
      <p:pic>
        <p:nvPicPr>
          <p:cNvPr id="272" name="Shape 272"/>
          <p:cNvPicPr preferRelativeResize="0"/>
          <p:nvPr/>
        </p:nvPicPr>
        <p:blipFill rotWithShape="1">
          <a:blip r:embed="rId4">
            <a:alphaModFix/>
          </a:blip>
          <a:srcRect l="30803" t="29363" r="8629" b="16128"/>
          <a:stretch/>
        </p:blipFill>
        <p:spPr>
          <a:xfrm>
            <a:off x="906468" y="1195067"/>
            <a:ext cx="4427033" cy="2031300"/>
          </a:xfrm>
          <a:prstGeom prst="rect">
            <a:avLst/>
          </a:prstGeom>
          <a:noFill/>
          <a:ln>
            <a:noFill/>
          </a:ln>
        </p:spPr>
      </p:pic>
      <p:sp>
        <p:nvSpPr>
          <p:cNvPr id="273" name="Shape 273"/>
          <p:cNvSpPr txBox="1"/>
          <p:nvPr/>
        </p:nvSpPr>
        <p:spPr>
          <a:xfrm rot="-5400000">
            <a:off x="-1086667" y="3565200"/>
            <a:ext cx="2770800" cy="2336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467">
                <a:solidFill>
                  <a:schemeClr val="dk1"/>
                </a:solidFill>
                <a:latin typeface="Cambria"/>
                <a:ea typeface="Cambria"/>
                <a:cs typeface="Cambria"/>
                <a:sym typeface="Cambria"/>
              </a:rPr>
              <a:t>Number of Logins on that day</a:t>
            </a:r>
            <a:endParaRPr sz="1467">
              <a:solidFill>
                <a:schemeClr val="dk1"/>
              </a:solidFill>
              <a:latin typeface="Cambria"/>
              <a:ea typeface="Cambria"/>
              <a:cs typeface="Cambria"/>
              <a:sym typeface="Cambria"/>
            </a:endParaRPr>
          </a:p>
        </p:txBody>
      </p:sp>
      <p:pic>
        <p:nvPicPr>
          <p:cNvPr id="274" name="Shape 274"/>
          <p:cNvPicPr preferRelativeResize="0"/>
          <p:nvPr/>
        </p:nvPicPr>
        <p:blipFill rotWithShape="1">
          <a:blip r:embed="rId5">
            <a:alphaModFix/>
          </a:blip>
          <a:srcRect l="32309" t="35763" r="13415" b="14735"/>
          <a:stretch/>
        </p:blipFill>
        <p:spPr>
          <a:xfrm>
            <a:off x="5796526" y="1165274"/>
            <a:ext cx="4495962" cy="2090167"/>
          </a:xfrm>
          <a:prstGeom prst="rect">
            <a:avLst/>
          </a:prstGeom>
          <a:noFill/>
          <a:ln>
            <a:noFill/>
          </a:ln>
        </p:spPr>
      </p:pic>
      <p:sp>
        <p:nvSpPr>
          <p:cNvPr id="275" name="Shape 275"/>
          <p:cNvSpPr txBox="1"/>
          <p:nvPr/>
        </p:nvSpPr>
        <p:spPr>
          <a:xfrm>
            <a:off x="490252" y="1643351"/>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1000</a:t>
            </a:r>
            <a:endParaRPr sz="1200">
              <a:solidFill>
                <a:schemeClr val="dk1"/>
              </a:solidFill>
              <a:latin typeface="Calibri"/>
              <a:ea typeface="Calibri"/>
              <a:cs typeface="Calibri"/>
              <a:sym typeface="Calibri"/>
            </a:endParaRPr>
          </a:p>
        </p:txBody>
      </p:sp>
      <p:sp>
        <p:nvSpPr>
          <p:cNvPr id="276" name="Shape 276"/>
          <p:cNvSpPr txBox="1"/>
          <p:nvPr/>
        </p:nvSpPr>
        <p:spPr>
          <a:xfrm>
            <a:off x="490252" y="1013851"/>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1500</a:t>
            </a:r>
            <a:endParaRPr sz="1200">
              <a:solidFill>
                <a:schemeClr val="dk1"/>
              </a:solidFill>
              <a:latin typeface="Calibri"/>
              <a:ea typeface="Calibri"/>
              <a:cs typeface="Calibri"/>
              <a:sym typeface="Calibri"/>
            </a:endParaRPr>
          </a:p>
        </p:txBody>
      </p:sp>
      <p:sp>
        <p:nvSpPr>
          <p:cNvPr id="277" name="Shape 277"/>
          <p:cNvSpPr txBox="1"/>
          <p:nvPr/>
        </p:nvSpPr>
        <p:spPr>
          <a:xfrm>
            <a:off x="548085" y="2272851"/>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500</a:t>
            </a:r>
            <a:endParaRPr sz="1200">
              <a:solidFill>
                <a:schemeClr val="dk1"/>
              </a:solidFill>
              <a:latin typeface="Calibri"/>
              <a:ea typeface="Calibri"/>
              <a:cs typeface="Calibri"/>
              <a:sym typeface="Calibri"/>
            </a:endParaRPr>
          </a:p>
        </p:txBody>
      </p:sp>
      <p:sp>
        <p:nvSpPr>
          <p:cNvPr id="278" name="Shape 278"/>
          <p:cNvSpPr txBox="1"/>
          <p:nvPr/>
        </p:nvSpPr>
        <p:spPr>
          <a:xfrm>
            <a:off x="5440419" y="1597251"/>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1000</a:t>
            </a:r>
            <a:endParaRPr sz="1200">
              <a:solidFill>
                <a:schemeClr val="dk1"/>
              </a:solidFill>
              <a:latin typeface="Calibri"/>
              <a:ea typeface="Calibri"/>
              <a:cs typeface="Calibri"/>
              <a:sym typeface="Calibri"/>
            </a:endParaRPr>
          </a:p>
        </p:txBody>
      </p:sp>
      <p:sp>
        <p:nvSpPr>
          <p:cNvPr id="279" name="Shape 279"/>
          <p:cNvSpPr txBox="1"/>
          <p:nvPr/>
        </p:nvSpPr>
        <p:spPr>
          <a:xfrm>
            <a:off x="5440419" y="967751"/>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1500</a:t>
            </a:r>
            <a:endParaRPr sz="1200">
              <a:solidFill>
                <a:schemeClr val="dk1"/>
              </a:solidFill>
              <a:latin typeface="Calibri"/>
              <a:ea typeface="Calibri"/>
              <a:cs typeface="Calibri"/>
              <a:sym typeface="Calibri"/>
            </a:endParaRPr>
          </a:p>
        </p:txBody>
      </p:sp>
      <p:sp>
        <p:nvSpPr>
          <p:cNvPr id="280" name="Shape 280"/>
          <p:cNvSpPr txBox="1"/>
          <p:nvPr/>
        </p:nvSpPr>
        <p:spPr>
          <a:xfrm>
            <a:off x="5498252" y="2226751"/>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500</a:t>
            </a:r>
            <a:endParaRPr sz="1200">
              <a:solidFill>
                <a:schemeClr val="dk1"/>
              </a:solidFill>
              <a:latin typeface="Calibri"/>
              <a:ea typeface="Calibri"/>
              <a:cs typeface="Calibri"/>
              <a:sym typeface="Calibri"/>
            </a:endParaRPr>
          </a:p>
        </p:txBody>
      </p:sp>
      <p:pic>
        <p:nvPicPr>
          <p:cNvPr id="281" name="Shape 281"/>
          <p:cNvPicPr preferRelativeResize="0"/>
          <p:nvPr/>
        </p:nvPicPr>
        <p:blipFill rotWithShape="1">
          <a:blip r:embed="rId3">
            <a:alphaModFix/>
          </a:blip>
          <a:srcRect l="34108" t="33993" r="11579" b="12490"/>
          <a:stretch/>
        </p:blipFill>
        <p:spPr>
          <a:xfrm>
            <a:off x="1032500" y="3531834"/>
            <a:ext cx="4161203" cy="2090167"/>
          </a:xfrm>
          <a:prstGeom prst="rect">
            <a:avLst/>
          </a:prstGeom>
          <a:noFill/>
          <a:ln>
            <a:noFill/>
          </a:ln>
        </p:spPr>
      </p:pic>
      <p:sp>
        <p:nvSpPr>
          <p:cNvPr id="282" name="Shape 282"/>
          <p:cNvSpPr txBox="1"/>
          <p:nvPr/>
        </p:nvSpPr>
        <p:spPr>
          <a:xfrm>
            <a:off x="906467" y="5141433"/>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0</a:t>
            </a:r>
            <a:endParaRPr sz="1200">
              <a:solidFill>
                <a:schemeClr val="dk1"/>
              </a:solidFill>
              <a:latin typeface="Calibri"/>
              <a:ea typeface="Calibri"/>
              <a:cs typeface="Calibri"/>
              <a:sym typeface="Calibri"/>
            </a:endParaRPr>
          </a:p>
        </p:txBody>
      </p:sp>
      <p:sp>
        <p:nvSpPr>
          <p:cNvPr id="283" name="Shape 283"/>
          <p:cNvSpPr txBox="1"/>
          <p:nvPr/>
        </p:nvSpPr>
        <p:spPr>
          <a:xfrm>
            <a:off x="906467" y="4737033"/>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2</a:t>
            </a:r>
            <a:endParaRPr sz="1200">
              <a:solidFill>
                <a:schemeClr val="dk1"/>
              </a:solidFill>
              <a:latin typeface="Calibri"/>
              <a:ea typeface="Calibri"/>
              <a:cs typeface="Calibri"/>
              <a:sym typeface="Calibri"/>
            </a:endParaRPr>
          </a:p>
        </p:txBody>
      </p:sp>
      <p:sp>
        <p:nvSpPr>
          <p:cNvPr id="284" name="Shape 284"/>
          <p:cNvSpPr txBox="1"/>
          <p:nvPr/>
        </p:nvSpPr>
        <p:spPr>
          <a:xfrm>
            <a:off x="906467" y="3808933"/>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6</a:t>
            </a:r>
            <a:endParaRPr sz="1200">
              <a:solidFill>
                <a:schemeClr val="dk1"/>
              </a:solidFill>
              <a:latin typeface="Calibri"/>
              <a:ea typeface="Calibri"/>
              <a:cs typeface="Calibri"/>
              <a:sym typeface="Calibri"/>
            </a:endParaRPr>
          </a:p>
        </p:txBody>
      </p:sp>
      <p:sp>
        <p:nvSpPr>
          <p:cNvPr id="285" name="Shape 285"/>
          <p:cNvSpPr txBox="1"/>
          <p:nvPr/>
        </p:nvSpPr>
        <p:spPr>
          <a:xfrm>
            <a:off x="906467" y="4267333"/>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4</a:t>
            </a:r>
            <a:endParaRPr sz="1200">
              <a:solidFill>
                <a:schemeClr val="dk1"/>
              </a:solidFill>
              <a:latin typeface="Calibri"/>
              <a:ea typeface="Calibri"/>
              <a:cs typeface="Calibri"/>
              <a:sym typeface="Calibri"/>
            </a:endParaRPr>
          </a:p>
        </p:txBody>
      </p:sp>
      <p:pic>
        <p:nvPicPr>
          <p:cNvPr id="286" name="Shape 286"/>
          <p:cNvPicPr preferRelativeResize="0"/>
          <p:nvPr/>
        </p:nvPicPr>
        <p:blipFill rotWithShape="1">
          <a:blip r:embed="rId6">
            <a:alphaModFix/>
          </a:blip>
          <a:srcRect l="35400" t="32231" r="11139" b="13375"/>
          <a:stretch/>
        </p:blipFill>
        <p:spPr>
          <a:xfrm>
            <a:off x="5977400" y="3575834"/>
            <a:ext cx="4029631" cy="2090167"/>
          </a:xfrm>
          <a:prstGeom prst="rect">
            <a:avLst/>
          </a:prstGeom>
          <a:noFill/>
          <a:ln>
            <a:noFill/>
          </a:ln>
        </p:spPr>
      </p:pic>
      <p:sp>
        <p:nvSpPr>
          <p:cNvPr id="287" name="Shape 287"/>
          <p:cNvSpPr txBox="1"/>
          <p:nvPr/>
        </p:nvSpPr>
        <p:spPr>
          <a:xfrm>
            <a:off x="5810667" y="5140584"/>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0</a:t>
            </a:r>
            <a:endParaRPr sz="1200">
              <a:solidFill>
                <a:schemeClr val="dk1"/>
              </a:solidFill>
              <a:latin typeface="Calibri"/>
              <a:ea typeface="Calibri"/>
              <a:cs typeface="Calibri"/>
              <a:sym typeface="Calibri"/>
            </a:endParaRPr>
          </a:p>
        </p:txBody>
      </p:sp>
      <p:sp>
        <p:nvSpPr>
          <p:cNvPr id="288" name="Shape 288"/>
          <p:cNvSpPr txBox="1"/>
          <p:nvPr/>
        </p:nvSpPr>
        <p:spPr>
          <a:xfrm>
            <a:off x="5810667" y="4736184"/>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2</a:t>
            </a:r>
            <a:endParaRPr sz="1200">
              <a:solidFill>
                <a:schemeClr val="dk1"/>
              </a:solidFill>
              <a:latin typeface="Calibri"/>
              <a:ea typeface="Calibri"/>
              <a:cs typeface="Calibri"/>
              <a:sym typeface="Calibri"/>
            </a:endParaRPr>
          </a:p>
        </p:txBody>
      </p:sp>
      <p:sp>
        <p:nvSpPr>
          <p:cNvPr id="289" name="Shape 289"/>
          <p:cNvSpPr txBox="1"/>
          <p:nvPr/>
        </p:nvSpPr>
        <p:spPr>
          <a:xfrm>
            <a:off x="5810667" y="3808084"/>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6</a:t>
            </a:r>
            <a:endParaRPr sz="1200">
              <a:solidFill>
                <a:schemeClr val="dk1"/>
              </a:solidFill>
              <a:latin typeface="Calibri"/>
              <a:ea typeface="Calibri"/>
              <a:cs typeface="Calibri"/>
              <a:sym typeface="Calibri"/>
            </a:endParaRPr>
          </a:p>
        </p:txBody>
      </p:sp>
      <p:sp>
        <p:nvSpPr>
          <p:cNvPr id="290" name="Shape 290"/>
          <p:cNvSpPr txBox="1"/>
          <p:nvPr/>
        </p:nvSpPr>
        <p:spPr>
          <a:xfrm>
            <a:off x="5810667" y="4266484"/>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4</a:t>
            </a:r>
            <a:endParaRPr sz="1200">
              <a:solidFill>
                <a:schemeClr val="dk1"/>
              </a:solidFill>
              <a:latin typeface="Calibri"/>
              <a:ea typeface="Calibri"/>
              <a:cs typeface="Calibri"/>
              <a:sym typeface="Calibri"/>
            </a:endParaRPr>
          </a:p>
        </p:txBody>
      </p:sp>
      <p:sp>
        <p:nvSpPr>
          <p:cNvPr id="291" name="Shape 291"/>
          <p:cNvSpPr txBox="1"/>
          <p:nvPr/>
        </p:nvSpPr>
        <p:spPr>
          <a:xfrm>
            <a:off x="4730500" y="5544984"/>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0</a:t>
            </a:r>
            <a:endParaRPr sz="1200">
              <a:solidFill>
                <a:schemeClr val="dk1"/>
              </a:solidFill>
              <a:latin typeface="Calibri"/>
              <a:ea typeface="Calibri"/>
              <a:cs typeface="Calibri"/>
              <a:sym typeface="Calibri"/>
            </a:endParaRPr>
          </a:p>
        </p:txBody>
      </p:sp>
      <p:sp>
        <p:nvSpPr>
          <p:cNvPr id="292" name="Shape 292"/>
          <p:cNvSpPr txBox="1"/>
          <p:nvPr/>
        </p:nvSpPr>
        <p:spPr>
          <a:xfrm>
            <a:off x="9826567" y="3127417"/>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0</a:t>
            </a:r>
            <a:endParaRPr sz="1200">
              <a:solidFill>
                <a:schemeClr val="dk1"/>
              </a:solidFill>
              <a:latin typeface="Calibri"/>
              <a:ea typeface="Calibri"/>
              <a:cs typeface="Calibri"/>
              <a:sym typeface="Calibri"/>
            </a:endParaRPr>
          </a:p>
        </p:txBody>
      </p:sp>
      <p:sp>
        <p:nvSpPr>
          <p:cNvPr id="293" name="Shape 293"/>
          <p:cNvSpPr txBox="1"/>
          <p:nvPr/>
        </p:nvSpPr>
        <p:spPr>
          <a:xfrm>
            <a:off x="3265333" y="3127417"/>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0</a:t>
            </a:r>
            <a:endParaRPr sz="1200">
              <a:solidFill>
                <a:schemeClr val="dk1"/>
              </a:solidFill>
              <a:latin typeface="Calibri"/>
              <a:ea typeface="Calibri"/>
              <a:cs typeface="Calibri"/>
              <a:sym typeface="Calibri"/>
            </a:endParaRPr>
          </a:p>
        </p:txBody>
      </p:sp>
      <p:sp>
        <p:nvSpPr>
          <p:cNvPr id="294" name="Shape 294"/>
          <p:cNvSpPr txBox="1"/>
          <p:nvPr/>
        </p:nvSpPr>
        <p:spPr>
          <a:xfrm>
            <a:off x="9505767" y="5544984"/>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0</a:t>
            </a:r>
            <a:endParaRPr sz="1200">
              <a:solidFill>
                <a:schemeClr val="dk1"/>
              </a:solidFill>
              <a:latin typeface="Calibri"/>
              <a:ea typeface="Calibri"/>
              <a:cs typeface="Calibri"/>
              <a:sym typeface="Calibri"/>
            </a:endParaRPr>
          </a:p>
        </p:txBody>
      </p:sp>
      <p:sp>
        <p:nvSpPr>
          <p:cNvPr id="295" name="Shape 295"/>
          <p:cNvSpPr txBox="1"/>
          <p:nvPr/>
        </p:nvSpPr>
        <p:spPr>
          <a:xfrm>
            <a:off x="4229697" y="3127433"/>
            <a:ext cx="5008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500</a:t>
            </a:r>
            <a:endParaRPr sz="1200">
              <a:solidFill>
                <a:schemeClr val="dk1"/>
              </a:solidFill>
              <a:latin typeface="Calibri"/>
              <a:ea typeface="Calibri"/>
              <a:cs typeface="Calibri"/>
              <a:sym typeface="Calibri"/>
            </a:endParaRPr>
          </a:p>
        </p:txBody>
      </p:sp>
      <p:sp>
        <p:nvSpPr>
          <p:cNvPr id="296" name="Shape 296"/>
          <p:cNvSpPr txBox="1"/>
          <p:nvPr/>
        </p:nvSpPr>
        <p:spPr>
          <a:xfrm>
            <a:off x="2099267" y="3127433"/>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-500</a:t>
            </a:r>
            <a:endParaRPr sz="1200">
              <a:solidFill>
                <a:schemeClr val="dk1"/>
              </a:solidFill>
              <a:latin typeface="Calibri"/>
              <a:ea typeface="Calibri"/>
              <a:cs typeface="Calibri"/>
              <a:sym typeface="Calibri"/>
            </a:endParaRPr>
          </a:p>
        </p:txBody>
      </p:sp>
      <p:sp>
        <p:nvSpPr>
          <p:cNvPr id="297" name="Shape 297"/>
          <p:cNvSpPr txBox="1"/>
          <p:nvPr/>
        </p:nvSpPr>
        <p:spPr>
          <a:xfrm>
            <a:off x="8719300" y="3174633"/>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-100</a:t>
            </a:r>
            <a:endParaRPr sz="1200">
              <a:solidFill>
                <a:schemeClr val="dk1"/>
              </a:solidFill>
              <a:latin typeface="Calibri"/>
              <a:ea typeface="Calibri"/>
              <a:cs typeface="Calibri"/>
              <a:sym typeface="Calibri"/>
            </a:endParaRPr>
          </a:p>
        </p:txBody>
      </p:sp>
      <p:sp>
        <p:nvSpPr>
          <p:cNvPr id="298" name="Shape 298"/>
          <p:cNvSpPr txBox="1"/>
          <p:nvPr/>
        </p:nvSpPr>
        <p:spPr>
          <a:xfrm>
            <a:off x="7826300" y="3174633"/>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-200</a:t>
            </a:r>
            <a:endParaRPr sz="1200">
              <a:solidFill>
                <a:schemeClr val="dk1"/>
              </a:solidFill>
              <a:latin typeface="Calibri"/>
              <a:ea typeface="Calibri"/>
              <a:cs typeface="Calibri"/>
              <a:sym typeface="Calibri"/>
            </a:endParaRPr>
          </a:p>
        </p:txBody>
      </p:sp>
      <p:sp>
        <p:nvSpPr>
          <p:cNvPr id="299" name="Shape 299"/>
          <p:cNvSpPr txBox="1"/>
          <p:nvPr/>
        </p:nvSpPr>
        <p:spPr>
          <a:xfrm>
            <a:off x="6799600" y="3174633"/>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-300</a:t>
            </a:r>
            <a:endParaRPr sz="1200">
              <a:solidFill>
                <a:schemeClr val="dk1"/>
              </a:solidFill>
              <a:latin typeface="Calibri"/>
              <a:ea typeface="Calibri"/>
              <a:cs typeface="Calibri"/>
              <a:sym typeface="Calibri"/>
            </a:endParaRPr>
          </a:p>
        </p:txBody>
      </p:sp>
      <p:sp>
        <p:nvSpPr>
          <p:cNvPr id="300" name="Shape 300"/>
          <p:cNvSpPr txBox="1"/>
          <p:nvPr/>
        </p:nvSpPr>
        <p:spPr>
          <a:xfrm>
            <a:off x="5849717" y="3166733"/>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-400</a:t>
            </a:r>
            <a:endParaRPr sz="1200">
              <a:solidFill>
                <a:schemeClr val="dk1"/>
              </a:solidFill>
              <a:latin typeface="Calibri"/>
              <a:ea typeface="Calibri"/>
              <a:cs typeface="Calibri"/>
              <a:sym typeface="Calibri"/>
            </a:endParaRPr>
          </a:p>
        </p:txBody>
      </p:sp>
      <p:sp>
        <p:nvSpPr>
          <p:cNvPr id="301" name="Shape 301"/>
          <p:cNvSpPr txBox="1"/>
          <p:nvPr/>
        </p:nvSpPr>
        <p:spPr>
          <a:xfrm>
            <a:off x="3704400" y="5551000"/>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-100</a:t>
            </a:r>
            <a:endParaRPr sz="1200">
              <a:solidFill>
                <a:schemeClr val="dk1"/>
              </a:solidFill>
              <a:latin typeface="Calibri"/>
              <a:ea typeface="Calibri"/>
              <a:cs typeface="Calibri"/>
              <a:sym typeface="Calibri"/>
            </a:endParaRPr>
          </a:p>
        </p:txBody>
      </p:sp>
      <p:sp>
        <p:nvSpPr>
          <p:cNvPr id="302" name="Shape 302"/>
          <p:cNvSpPr txBox="1"/>
          <p:nvPr/>
        </p:nvSpPr>
        <p:spPr>
          <a:xfrm>
            <a:off x="2838433" y="5558900"/>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-200</a:t>
            </a:r>
            <a:endParaRPr sz="1200">
              <a:solidFill>
                <a:schemeClr val="dk1"/>
              </a:solidFill>
              <a:latin typeface="Calibri"/>
              <a:ea typeface="Calibri"/>
              <a:cs typeface="Calibri"/>
              <a:sym typeface="Calibri"/>
            </a:endParaRPr>
          </a:p>
        </p:txBody>
      </p:sp>
      <p:sp>
        <p:nvSpPr>
          <p:cNvPr id="303" name="Shape 303"/>
          <p:cNvSpPr txBox="1"/>
          <p:nvPr/>
        </p:nvSpPr>
        <p:spPr>
          <a:xfrm>
            <a:off x="1918951" y="5551000"/>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-300</a:t>
            </a:r>
            <a:endParaRPr sz="1200">
              <a:solidFill>
                <a:schemeClr val="dk1"/>
              </a:solidFill>
              <a:latin typeface="Calibri"/>
              <a:ea typeface="Calibri"/>
              <a:cs typeface="Calibri"/>
              <a:sym typeface="Calibri"/>
            </a:endParaRPr>
          </a:p>
        </p:txBody>
      </p:sp>
      <p:sp>
        <p:nvSpPr>
          <p:cNvPr id="304" name="Shape 304"/>
          <p:cNvSpPr txBox="1"/>
          <p:nvPr/>
        </p:nvSpPr>
        <p:spPr>
          <a:xfrm>
            <a:off x="999484" y="5551000"/>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-400</a:t>
            </a:r>
            <a:endParaRPr sz="1200">
              <a:solidFill>
                <a:schemeClr val="dk1"/>
              </a:solidFill>
              <a:latin typeface="Calibri"/>
              <a:ea typeface="Calibri"/>
              <a:cs typeface="Calibri"/>
              <a:sym typeface="Calibri"/>
            </a:endParaRPr>
          </a:p>
        </p:txBody>
      </p:sp>
      <p:sp>
        <p:nvSpPr>
          <p:cNvPr id="305" name="Shape 305"/>
          <p:cNvSpPr txBox="1"/>
          <p:nvPr/>
        </p:nvSpPr>
        <p:spPr>
          <a:xfrm>
            <a:off x="734133" y="2855133"/>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0</a:t>
            </a:r>
            <a:endParaRPr sz="1200">
              <a:solidFill>
                <a:schemeClr val="dk1"/>
              </a:solidFill>
              <a:latin typeface="Calibri"/>
              <a:ea typeface="Calibri"/>
              <a:cs typeface="Calibri"/>
              <a:sym typeface="Calibri"/>
            </a:endParaRPr>
          </a:p>
        </p:txBody>
      </p:sp>
      <p:sp>
        <p:nvSpPr>
          <p:cNvPr id="306" name="Shape 306"/>
          <p:cNvSpPr txBox="1"/>
          <p:nvPr/>
        </p:nvSpPr>
        <p:spPr>
          <a:xfrm>
            <a:off x="5604633" y="2884684"/>
            <a:ext cx="320800" cy="404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0</a:t>
            </a:r>
            <a:endParaRPr sz="1200">
              <a:solidFill>
                <a:schemeClr val="dk1"/>
              </a:solidFill>
              <a:latin typeface="Calibri"/>
              <a:ea typeface="Calibri"/>
              <a:cs typeface="Calibri"/>
              <a:sym typeface="Calibri"/>
            </a:endParaRPr>
          </a:p>
        </p:txBody>
      </p:sp>
      <p:sp>
        <p:nvSpPr>
          <p:cNvPr id="307" name="Shape 307"/>
          <p:cNvSpPr txBox="1"/>
          <p:nvPr/>
        </p:nvSpPr>
        <p:spPr>
          <a:xfrm>
            <a:off x="8559300" y="5592200"/>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-40</a:t>
            </a:r>
            <a:endParaRPr sz="1200">
              <a:solidFill>
                <a:schemeClr val="dk1"/>
              </a:solidFill>
              <a:latin typeface="Calibri"/>
              <a:ea typeface="Calibri"/>
              <a:cs typeface="Calibri"/>
              <a:sym typeface="Calibri"/>
            </a:endParaRPr>
          </a:p>
        </p:txBody>
      </p:sp>
      <p:sp>
        <p:nvSpPr>
          <p:cNvPr id="308" name="Shape 308"/>
          <p:cNvSpPr txBox="1"/>
          <p:nvPr/>
        </p:nvSpPr>
        <p:spPr>
          <a:xfrm>
            <a:off x="7737684" y="5592200"/>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-80</a:t>
            </a:r>
            <a:endParaRPr sz="1200">
              <a:solidFill>
                <a:schemeClr val="dk1"/>
              </a:solidFill>
              <a:latin typeface="Calibri"/>
              <a:ea typeface="Calibri"/>
              <a:cs typeface="Calibri"/>
              <a:sym typeface="Calibri"/>
            </a:endParaRPr>
          </a:p>
        </p:txBody>
      </p:sp>
      <p:sp>
        <p:nvSpPr>
          <p:cNvPr id="309" name="Shape 309"/>
          <p:cNvSpPr txBox="1"/>
          <p:nvPr/>
        </p:nvSpPr>
        <p:spPr>
          <a:xfrm>
            <a:off x="6916100" y="5592200"/>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-120</a:t>
            </a:r>
            <a:endParaRPr sz="1200">
              <a:solidFill>
                <a:schemeClr val="dk1"/>
              </a:solidFill>
              <a:latin typeface="Calibri"/>
              <a:ea typeface="Calibri"/>
              <a:cs typeface="Calibri"/>
              <a:sym typeface="Calibri"/>
            </a:endParaRPr>
          </a:p>
        </p:txBody>
      </p:sp>
      <p:sp>
        <p:nvSpPr>
          <p:cNvPr id="310" name="Shape 310"/>
          <p:cNvSpPr txBox="1"/>
          <p:nvPr/>
        </p:nvSpPr>
        <p:spPr>
          <a:xfrm>
            <a:off x="5969584" y="5610684"/>
            <a:ext cx="606000" cy="31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-180</a:t>
            </a:r>
            <a:endParaRPr sz="12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86733" y="1252333"/>
            <a:ext cx="4311600" cy="50108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2267">
                <a:solidFill>
                  <a:srgbClr val="A64D79"/>
                </a:solidFill>
                <a:latin typeface="Calibri"/>
                <a:ea typeface="Calibri"/>
                <a:cs typeface="Calibri"/>
                <a:sym typeface="Calibri"/>
              </a:rPr>
              <a:t>Number of messages and logins on a particular day from term start date.</a:t>
            </a:r>
            <a:endParaRPr sz="2267">
              <a:solidFill>
                <a:srgbClr val="A64D79"/>
              </a:solidFill>
              <a:latin typeface="Calibri"/>
              <a:ea typeface="Calibri"/>
              <a:cs typeface="Calibri"/>
              <a:sym typeface="Calibri"/>
            </a:endParaRPr>
          </a:p>
          <a:p>
            <a:pPr marL="0" marR="0" lvl="0" indent="0" algn="l" rtl="0">
              <a:spcBef>
                <a:spcPts val="0"/>
              </a:spcBef>
              <a:spcAft>
                <a:spcPts val="0"/>
              </a:spcAft>
              <a:buNone/>
            </a:pPr>
            <a:endParaRPr sz="2267">
              <a:solidFill>
                <a:srgbClr val="A64D79"/>
              </a:solidFill>
              <a:latin typeface="Calibri"/>
              <a:ea typeface="Calibri"/>
              <a:cs typeface="Calibri"/>
              <a:sym typeface="Calibri"/>
            </a:endParaRPr>
          </a:p>
          <a:p>
            <a:pPr marL="0" marR="0" lvl="0" indent="0" algn="l" rtl="0">
              <a:spcBef>
                <a:spcPts val="0"/>
              </a:spcBef>
              <a:spcAft>
                <a:spcPts val="0"/>
              </a:spcAft>
              <a:buNone/>
            </a:pPr>
            <a:r>
              <a:rPr lang="en-US" sz="2267">
                <a:solidFill>
                  <a:srgbClr val="A64D79"/>
                </a:solidFill>
                <a:latin typeface="Calibri"/>
                <a:ea typeface="Calibri"/>
                <a:cs typeface="Calibri"/>
                <a:sym typeface="Calibri"/>
              </a:rPr>
              <a:t>Two major bumps in login activity (red).</a:t>
            </a:r>
            <a:endParaRPr sz="2267">
              <a:solidFill>
                <a:srgbClr val="A64D79"/>
              </a:solidFill>
              <a:latin typeface="Calibri"/>
              <a:ea typeface="Calibri"/>
              <a:cs typeface="Calibri"/>
              <a:sym typeface="Calibri"/>
            </a:endParaRPr>
          </a:p>
          <a:p>
            <a:pPr marL="609585" marR="0" lvl="0" indent="-448721" algn="l" rtl="0">
              <a:spcBef>
                <a:spcPts val="0"/>
              </a:spcBef>
              <a:spcAft>
                <a:spcPts val="0"/>
              </a:spcAft>
              <a:buClr>
                <a:srgbClr val="A64D79"/>
              </a:buClr>
              <a:buSzPts val="1700"/>
              <a:buFont typeface="Calibri"/>
              <a:buChar char="●"/>
            </a:pPr>
            <a:r>
              <a:rPr lang="en-US" sz="2267">
                <a:solidFill>
                  <a:srgbClr val="A64D79"/>
                </a:solidFill>
                <a:latin typeface="Calibri"/>
                <a:ea typeface="Calibri"/>
                <a:cs typeface="Calibri"/>
                <a:sym typeface="Calibri"/>
              </a:rPr>
              <a:t>Application submission/result</a:t>
            </a:r>
            <a:endParaRPr sz="2267">
              <a:solidFill>
                <a:srgbClr val="A64D79"/>
              </a:solidFill>
              <a:latin typeface="Calibri"/>
              <a:ea typeface="Calibri"/>
              <a:cs typeface="Calibri"/>
              <a:sym typeface="Calibri"/>
            </a:endParaRPr>
          </a:p>
          <a:p>
            <a:pPr marL="609585" marR="0" lvl="0" indent="-448721" algn="l" rtl="0">
              <a:spcBef>
                <a:spcPts val="0"/>
              </a:spcBef>
              <a:spcAft>
                <a:spcPts val="0"/>
              </a:spcAft>
              <a:buClr>
                <a:srgbClr val="A64D79"/>
              </a:buClr>
              <a:buSzPts val="1700"/>
              <a:buFont typeface="Calibri"/>
              <a:buChar char="●"/>
            </a:pPr>
            <a:r>
              <a:rPr lang="en-US" sz="2267">
                <a:solidFill>
                  <a:srgbClr val="A64D79"/>
                </a:solidFill>
                <a:latin typeface="Calibri"/>
                <a:ea typeface="Calibri"/>
                <a:cs typeface="Calibri"/>
                <a:sym typeface="Calibri"/>
              </a:rPr>
              <a:t>Deposit fee to confirm they are still interested</a:t>
            </a:r>
            <a:endParaRPr sz="2267">
              <a:solidFill>
                <a:srgbClr val="A64D79"/>
              </a:solidFill>
              <a:latin typeface="Calibri"/>
              <a:ea typeface="Calibri"/>
              <a:cs typeface="Calibri"/>
              <a:sym typeface="Calibri"/>
            </a:endParaRPr>
          </a:p>
          <a:p>
            <a:pPr marL="0" marR="0" lvl="0" indent="0" algn="l" rtl="0">
              <a:spcBef>
                <a:spcPts val="0"/>
              </a:spcBef>
              <a:spcAft>
                <a:spcPts val="0"/>
              </a:spcAft>
              <a:buNone/>
            </a:pPr>
            <a:endParaRPr sz="2267">
              <a:solidFill>
                <a:srgbClr val="A64D79"/>
              </a:solidFill>
              <a:latin typeface="Calibri"/>
              <a:ea typeface="Calibri"/>
              <a:cs typeface="Calibri"/>
              <a:sym typeface="Calibri"/>
            </a:endParaRPr>
          </a:p>
          <a:p>
            <a:pPr marL="0" marR="0" lvl="0" indent="0" algn="l" rtl="0">
              <a:spcBef>
                <a:spcPts val="0"/>
              </a:spcBef>
              <a:spcAft>
                <a:spcPts val="0"/>
              </a:spcAft>
              <a:buNone/>
            </a:pPr>
            <a:r>
              <a:rPr lang="en-US" sz="2267">
                <a:solidFill>
                  <a:srgbClr val="A64D79"/>
                </a:solidFill>
                <a:latin typeface="Calibri"/>
                <a:ea typeface="Calibri"/>
                <a:cs typeface="Calibri"/>
                <a:sym typeface="Calibri"/>
              </a:rPr>
              <a:t>Bump in message sent by TC- Reminders to deposit fee (blue).</a:t>
            </a:r>
            <a:endParaRPr sz="2267">
              <a:solidFill>
                <a:srgbClr val="A64D79"/>
              </a:solidFill>
              <a:latin typeface="Calibri"/>
              <a:ea typeface="Calibri"/>
              <a:cs typeface="Calibri"/>
              <a:sym typeface="Calibri"/>
            </a:endParaRPr>
          </a:p>
        </p:txBody>
      </p:sp>
      <p:sp>
        <p:nvSpPr>
          <p:cNvPr id="316" name="Shape 316"/>
          <p:cNvSpPr txBox="1">
            <a:spLocks noGrp="1"/>
          </p:cNvSpPr>
          <p:nvPr>
            <p:ph type="title"/>
          </p:nvPr>
        </p:nvSpPr>
        <p:spPr>
          <a:xfrm>
            <a:off x="415533" y="250267"/>
            <a:ext cx="11360800"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741B47"/>
              </a:buClr>
              <a:buSzPts val="2800"/>
              <a:buFont typeface="Cambria"/>
              <a:buNone/>
            </a:pPr>
            <a:r>
              <a:rPr lang="en-US" sz="3466" b="1" i="0" u="none" strike="noStrike" cap="none">
                <a:solidFill>
                  <a:srgbClr val="741B47"/>
                </a:solidFill>
                <a:latin typeface="Cambria"/>
                <a:ea typeface="Cambria"/>
                <a:cs typeface="Cambria"/>
                <a:sym typeface="Cambria"/>
              </a:rPr>
              <a:t>Clustering Logins &amp; Messages over Time (Did Deposit)</a:t>
            </a:r>
            <a:endParaRPr sz="3466" b="1" i="0" u="none" strike="noStrike" cap="none">
              <a:solidFill>
                <a:srgbClr val="741B47"/>
              </a:solidFill>
              <a:latin typeface="Cambria"/>
              <a:ea typeface="Cambria"/>
              <a:cs typeface="Cambria"/>
              <a:sym typeface="Cambria"/>
            </a:endParaRPr>
          </a:p>
        </p:txBody>
      </p:sp>
      <p:sp>
        <p:nvSpPr>
          <p:cNvPr id="317" name="Shape 317"/>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318" name="Shape 318"/>
          <p:cNvPicPr preferRelativeResize="0"/>
          <p:nvPr/>
        </p:nvPicPr>
        <p:blipFill rotWithShape="1">
          <a:blip r:embed="rId3">
            <a:alphaModFix/>
          </a:blip>
          <a:srcRect l="22245" t="25707" r="23418" b="20308"/>
          <a:stretch/>
        </p:blipFill>
        <p:spPr>
          <a:xfrm>
            <a:off x="4611800" y="1465118"/>
            <a:ext cx="7510771" cy="4197564"/>
          </a:xfrm>
          <a:prstGeom prst="rect">
            <a:avLst/>
          </a:prstGeom>
          <a:noFill/>
          <a:ln>
            <a:noFill/>
          </a:ln>
        </p:spPr>
      </p:pic>
      <p:pic>
        <p:nvPicPr>
          <p:cNvPr id="319" name="Shape 319"/>
          <p:cNvPicPr preferRelativeResize="0"/>
          <p:nvPr/>
        </p:nvPicPr>
        <p:blipFill rotWithShape="1">
          <a:blip r:embed="rId3">
            <a:alphaModFix/>
          </a:blip>
          <a:srcRect l="76289" t="47077" r="16447" b="45397"/>
          <a:stretch/>
        </p:blipFill>
        <p:spPr>
          <a:xfrm>
            <a:off x="9676967" y="1819829"/>
            <a:ext cx="1939571" cy="1130465"/>
          </a:xfrm>
          <a:prstGeom prst="rect">
            <a:avLst/>
          </a:prstGeom>
          <a:noFill/>
          <a:ln w="9525" cap="flat" cmpd="sng">
            <a:solidFill>
              <a:srgbClr val="595959"/>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p:nvPr/>
        </p:nvSpPr>
        <p:spPr>
          <a:xfrm>
            <a:off x="152767" y="1082567"/>
            <a:ext cx="4277600" cy="50108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2400">
                <a:solidFill>
                  <a:srgbClr val="A64D79"/>
                </a:solidFill>
                <a:latin typeface="Calibri"/>
                <a:ea typeface="Calibri"/>
                <a:cs typeface="Calibri"/>
                <a:sym typeface="Calibri"/>
              </a:rPr>
              <a:t>Number of messages and logins on a particular day from term start date</a:t>
            </a:r>
            <a:r>
              <a:rPr lang="en-US" sz="2267">
                <a:solidFill>
                  <a:srgbClr val="A64D79"/>
                </a:solidFill>
                <a:latin typeface="Calibri"/>
                <a:ea typeface="Calibri"/>
                <a:cs typeface="Calibri"/>
                <a:sym typeface="Calibri"/>
              </a:rPr>
              <a:t>.</a:t>
            </a:r>
            <a:endParaRPr sz="2267">
              <a:solidFill>
                <a:srgbClr val="A64D79"/>
              </a:solidFill>
              <a:latin typeface="Calibri"/>
              <a:ea typeface="Calibri"/>
              <a:cs typeface="Calibri"/>
              <a:sym typeface="Calibri"/>
            </a:endParaRPr>
          </a:p>
          <a:p>
            <a:pPr marL="0" marR="0" lvl="0" indent="0" algn="l" rtl="0">
              <a:spcBef>
                <a:spcPts val="0"/>
              </a:spcBef>
              <a:spcAft>
                <a:spcPts val="0"/>
              </a:spcAft>
              <a:buNone/>
            </a:pPr>
            <a:endParaRPr sz="2267">
              <a:solidFill>
                <a:srgbClr val="A64D79"/>
              </a:solidFill>
              <a:latin typeface="Calibri"/>
              <a:ea typeface="Calibri"/>
              <a:cs typeface="Calibri"/>
              <a:sym typeface="Calibri"/>
            </a:endParaRPr>
          </a:p>
          <a:p>
            <a:pPr marL="0" marR="0" lvl="0" indent="0" algn="l" rtl="0">
              <a:spcBef>
                <a:spcPts val="0"/>
              </a:spcBef>
              <a:spcAft>
                <a:spcPts val="0"/>
              </a:spcAft>
              <a:buNone/>
            </a:pPr>
            <a:r>
              <a:rPr lang="en-US" sz="2267">
                <a:solidFill>
                  <a:srgbClr val="A64D79"/>
                </a:solidFill>
                <a:latin typeface="Calibri"/>
                <a:ea typeface="Calibri"/>
                <a:cs typeface="Calibri"/>
                <a:sym typeface="Calibri"/>
              </a:rPr>
              <a:t>Two major bumps in login activity (red).</a:t>
            </a:r>
            <a:endParaRPr sz="2267">
              <a:solidFill>
                <a:srgbClr val="A64D79"/>
              </a:solidFill>
              <a:latin typeface="Calibri"/>
              <a:ea typeface="Calibri"/>
              <a:cs typeface="Calibri"/>
              <a:sym typeface="Calibri"/>
            </a:endParaRPr>
          </a:p>
          <a:p>
            <a:pPr marL="609585" marR="0" lvl="0" indent="-448721" algn="l" rtl="0">
              <a:spcBef>
                <a:spcPts val="0"/>
              </a:spcBef>
              <a:spcAft>
                <a:spcPts val="0"/>
              </a:spcAft>
              <a:buClr>
                <a:srgbClr val="A64D79"/>
              </a:buClr>
              <a:buSzPts val="1700"/>
              <a:buFont typeface="Calibri"/>
              <a:buChar char="●"/>
            </a:pPr>
            <a:r>
              <a:rPr lang="en-US" sz="2267">
                <a:solidFill>
                  <a:srgbClr val="A64D79"/>
                </a:solidFill>
                <a:latin typeface="Calibri"/>
                <a:ea typeface="Calibri"/>
                <a:cs typeface="Calibri"/>
                <a:sym typeface="Calibri"/>
              </a:rPr>
              <a:t>Application submission/result</a:t>
            </a:r>
            <a:endParaRPr sz="2267">
              <a:solidFill>
                <a:srgbClr val="A64D79"/>
              </a:solidFill>
              <a:latin typeface="Calibri"/>
              <a:ea typeface="Calibri"/>
              <a:cs typeface="Calibri"/>
              <a:sym typeface="Calibri"/>
            </a:endParaRPr>
          </a:p>
          <a:p>
            <a:pPr marL="609585" marR="0" lvl="0" indent="-448721" algn="l" rtl="0">
              <a:spcBef>
                <a:spcPts val="0"/>
              </a:spcBef>
              <a:spcAft>
                <a:spcPts val="0"/>
              </a:spcAft>
              <a:buClr>
                <a:srgbClr val="A64D79"/>
              </a:buClr>
              <a:buSzPts val="1700"/>
              <a:buFont typeface="Calibri"/>
              <a:buChar char="●"/>
            </a:pPr>
            <a:r>
              <a:rPr lang="en-US" sz="2267">
                <a:solidFill>
                  <a:srgbClr val="A64D79"/>
                </a:solidFill>
                <a:latin typeface="Calibri"/>
                <a:ea typeface="Calibri"/>
                <a:cs typeface="Calibri"/>
                <a:sym typeface="Calibri"/>
              </a:rPr>
              <a:t>Deposit fee to confirm they are still interested (very less activity as compared to previous one)</a:t>
            </a:r>
            <a:endParaRPr sz="2267">
              <a:solidFill>
                <a:srgbClr val="A64D79"/>
              </a:solidFill>
              <a:latin typeface="Calibri"/>
              <a:ea typeface="Calibri"/>
              <a:cs typeface="Calibri"/>
              <a:sym typeface="Calibri"/>
            </a:endParaRPr>
          </a:p>
          <a:p>
            <a:pPr marL="0" marR="0" lvl="0" indent="0" algn="l" rtl="0">
              <a:spcBef>
                <a:spcPts val="0"/>
              </a:spcBef>
              <a:spcAft>
                <a:spcPts val="0"/>
              </a:spcAft>
              <a:buNone/>
            </a:pPr>
            <a:endParaRPr sz="2267">
              <a:solidFill>
                <a:srgbClr val="A64D79"/>
              </a:solidFill>
              <a:latin typeface="Calibri"/>
              <a:ea typeface="Calibri"/>
              <a:cs typeface="Calibri"/>
              <a:sym typeface="Calibri"/>
            </a:endParaRPr>
          </a:p>
          <a:p>
            <a:pPr marL="0" marR="0" lvl="0" indent="0" algn="l" rtl="0">
              <a:spcBef>
                <a:spcPts val="0"/>
              </a:spcBef>
              <a:spcAft>
                <a:spcPts val="0"/>
              </a:spcAft>
              <a:buNone/>
            </a:pPr>
            <a:r>
              <a:rPr lang="en-US" sz="2000">
                <a:solidFill>
                  <a:srgbClr val="A64D79"/>
                </a:solidFill>
                <a:latin typeface="Calibri"/>
                <a:ea typeface="Calibri"/>
                <a:cs typeface="Calibri"/>
                <a:sym typeface="Calibri"/>
              </a:rPr>
              <a:t>Bump in message sent by TC- Reminders to deposit fee (blue).</a:t>
            </a:r>
            <a:endParaRPr sz="2000">
              <a:solidFill>
                <a:srgbClr val="A64D79"/>
              </a:solidFill>
              <a:latin typeface="Calibri"/>
              <a:ea typeface="Calibri"/>
              <a:cs typeface="Calibri"/>
              <a:sym typeface="Calibri"/>
            </a:endParaRPr>
          </a:p>
        </p:txBody>
      </p:sp>
      <p:sp>
        <p:nvSpPr>
          <p:cNvPr id="325" name="Shape 325"/>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6" name="Shape 326"/>
          <p:cNvSpPr txBox="1">
            <a:spLocks noGrp="1"/>
          </p:cNvSpPr>
          <p:nvPr>
            <p:ph type="title"/>
          </p:nvPr>
        </p:nvSpPr>
        <p:spPr>
          <a:xfrm>
            <a:off x="415533" y="250267"/>
            <a:ext cx="11360800"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741B47"/>
              </a:buClr>
              <a:buSzPts val="2800"/>
              <a:buFont typeface="Cambria"/>
              <a:buNone/>
            </a:pPr>
            <a:r>
              <a:rPr lang="en-US" sz="3466" b="1" i="0" u="none" strike="noStrike" cap="none">
                <a:solidFill>
                  <a:srgbClr val="741B47"/>
                </a:solidFill>
                <a:latin typeface="Cambria"/>
                <a:ea typeface="Cambria"/>
                <a:cs typeface="Cambria"/>
                <a:sym typeface="Cambria"/>
              </a:rPr>
              <a:t>Clustering Logins &amp; Messages over Time (NO Deposit)</a:t>
            </a:r>
            <a:endParaRPr sz="3466" b="1" i="0" u="none" strike="noStrike" cap="none">
              <a:solidFill>
                <a:srgbClr val="741B47"/>
              </a:solidFill>
              <a:latin typeface="Cambria"/>
              <a:ea typeface="Cambria"/>
              <a:cs typeface="Cambria"/>
              <a:sym typeface="Cambria"/>
            </a:endParaRPr>
          </a:p>
        </p:txBody>
      </p:sp>
      <p:pic>
        <p:nvPicPr>
          <p:cNvPr id="327" name="Shape 327"/>
          <p:cNvPicPr preferRelativeResize="0"/>
          <p:nvPr/>
        </p:nvPicPr>
        <p:blipFill rotWithShape="1">
          <a:blip r:embed="rId3">
            <a:alphaModFix/>
          </a:blip>
          <a:srcRect l="22237" t="25611" r="24140" b="18049"/>
          <a:stretch/>
        </p:blipFill>
        <p:spPr>
          <a:xfrm>
            <a:off x="4600301" y="1423600"/>
            <a:ext cx="7311833" cy="4429101"/>
          </a:xfrm>
          <a:prstGeom prst="rect">
            <a:avLst/>
          </a:prstGeom>
          <a:noFill/>
          <a:ln>
            <a:noFill/>
          </a:ln>
        </p:spPr>
      </p:pic>
      <p:pic>
        <p:nvPicPr>
          <p:cNvPr id="328" name="Shape 328"/>
          <p:cNvPicPr preferRelativeResize="0"/>
          <p:nvPr/>
        </p:nvPicPr>
        <p:blipFill rotWithShape="1">
          <a:blip r:embed="rId3">
            <a:alphaModFix/>
          </a:blip>
          <a:srcRect l="76114" t="48273" r="16686" b="44787"/>
          <a:stretch/>
        </p:blipFill>
        <p:spPr>
          <a:xfrm>
            <a:off x="9510951" y="1757855"/>
            <a:ext cx="2034240" cy="999533"/>
          </a:xfrm>
          <a:prstGeom prst="rect">
            <a:avLst/>
          </a:prstGeom>
          <a:noFill/>
          <a:ln w="9525" cap="flat" cmpd="sng">
            <a:solidFill>
              <a:srgbClr val="595959"/>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4294967295"/>
          </p:nvPr>
        </p:nvSpPr>
        <p:spPr>
          <a:xfrm>
            <a:off x="415600" y="1089100"/>
            <a:ext cx="11360700" cy="4555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990000"/>
              </a:buClr>
              <a:buSzPts val="1800"/>
              <a:buFont typeface="Arial"/>
              <a:buNone/>
            </a:pPr>
            <a:r>
              <a:rPr lang="en-US" sz="4800" b="1">
                <a:solidFill>
                  <a:srgbClr val="990000"/>
                </a:solidFill>
                <a:latin typeface="Cambria"/>
                <a:ea typeface="Cambria"/>
                <a:cs typeface="Cambria"/>
                <a:sym typeface="Cambria"/>
              </a:rPr>
              <a:t>Current Research</a:t>
            </a:r>
            <a:r>
              <a:rPr lang="en-US" sz="4800" b="1" i="0" u="none" strike="noStrike" cap="none">
                <a:solidFill>
                  <a:srgbClr val="990000"/>
                </a:solidFill>
                <a:latin typeface="Cambria"/>
                <a:ea typeface="Cambria"/>
                <a:cs typeface="Cambria"/>
                <a:sym typeface="Cambria"/>
              </a:rPr>
              <a:t> Focus</a:t>
            </a:r>
            <a:r>
              <a:rPr lang="en-US" sz="3733" b="1" i="0" u="none" strike="noStrike" cap="none">
                <a:solidFill>
                  <a:srgbClr val="990000"/>
                </a:solidFill>
                <a:latin typeface="Cambria"/>
                <a:ea typeface="Cambria"/>
                <a:cs typeface="Cambria"/>
                <a:sym typeface="Cambria"/>
              </a:rPr>
              <a:t> </a:t>
            </a:r>
            <a:endParaRPr sz="3733" b="1" i="0" u="none" strike="noStrike" cap="none">
              <a:solidFill>
                <a:srgbClr val="990000"/>
              </a:solidFill>
              <a:latin typeface="Cambria"/>
              <a:ea typeface="Cambria"/>
              <a:cs typeface="Cambria"/>
              <a:sym typeface="Cambria"/>
            </a:endParaRPr>
          </a:p>
          <a:p>
            <a:pPr marL="0" marR="0" lvl="0" indent="0" algn="l" rtl="0">
              <a:lnSpc>
                <a:spcPct val="90000"/>
              </a:lnSpc>
              <a:spcBef>
                <a:spcPts val="0"/>
              </a:spcBef>
              <a:spcAft>
                <a:spcPts val="0"/>
              </a:spcAft>
              <a:buClr>
                <a:schemeClr val="dk1"/>
              </a:buClr>
              <a:buSzPts val="1800"/>
              <a:buFont typeface="Arial"/>
              <a:buNone/>
            </a:pPr>
            <a:endParaRPr sz="3200" i="0" u="none" strike="noStrike" cap="none">
              <a:solidFill>
                <a:srgbClr val="990000"/>
              </a:solidFill>
              <a:latin typeface="Cambria"/>
              <a:ea typeface="Cambria"/>
              <a:cs typeface="Cambria"/>
              <a:sym typeface="Cambria"/>
            </a:endParaRPr>
          </a:p>
          <a:p>
            <a:pPr marL="0" marR="0" lvl="0" indent="0" algn="ctr" rtl="0">
              <a:lnSpc>
                <a:spcPct val="90000"/>
              </a:lnSpc>
              <a:spcBef>
                <a:spcPts val="0"/>
              </a:spcBef>
              <a:spcAft>
                <a:spcPts val="0"/>
              </a:spcAft>
              <a:buClr>
                <a:srgbClr val="E68F1A"/>
              </a:buClr>
              <a:buSzPts val="1800"/>
              <a:buFont typeface="Arial"/>
              <a:buNone/>
            </a:pPr>
            <a:r>
              <a:rPr lang="en-US" sz="3200" i="0" u="none" strike="noStrike" cap="none">
                <a:solidFill>
                  <a:srgbClr val="A64D79"/>
                </a:solidFill>
                <a:latin typeface="Cambria"/>
                <a:ea typeface="Cambria"/>
                <a:cs typeface="Cambria"/>
                <a:sym typeface="Cambria"/>
              </a:rPr>
              <a:t>Build a classification scheme</a:t>
            </a:r>
            <a:r>
              <a:rPr lang="en-US" sz="3200">
                <a:solidFill>
                  <a:srgbClr val="A64D79"/>
                </a:solidFill>
                <a:latin typeface="Cambria"/>
                <a:ea typeface="Cambria"/>
                <a:cs typeface="Cambria"/>
                <a:sym typeface="Cambria"/>
              </a:rPr>
              <a:t> </a:t>
            </a:r>
            <a:r>
              <a:rPr lang="en-US" sz="3200" i="0" u="none" strike="noStrike" cap="none">
                <a:solidFill>
                  <a:srgbClr val="A64D79"/>
                </a:solidFill>
                <a:latin typeface="Cambria"/>
                <a:ea typeface="Cambria"/>
                <a:cs typeface="Cambria"/>
                <a:sym typeface="Cambria"/>
              </a:rPr>
              <a:t>identifying the attributes that distinguish between students who deposit but ultimately don’t enroll and those who never deposited in first place.</a:t>
            </a:r>
            <a:endParaRPr sz="3200" i="0" u="none" strike="noStrike" cap="none">
              <a:solidFill>
                <a:srgbClr val="A64D79"/>
              </a:solidFill>
              <a:latin typeface="Cambria"/>
              <a:ea typeface="Cambria"/>
              <a:cs typeface="Cambria"/>
              <a:sym typeface="Cambria"/>
            </a:endParaRPr>
          </a:p>
        </p:txBody>
      </p:sp>
      <p:sp>
        <p:nvSpPr>
          <p:cNvPr id="334" name="Shape 334"/>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415600" y="593367"/>
            <a:ext cx="11360800" cy="913785"/>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741B47"/>
              </a:buClr>
              <a:buSzPts val="2800"/>
              <a:buFont typeface="Cambria"/>
              <a:buNone/>
            </a:pPr>
            <a:r>
              <a:rPr lang="en-US" sz="4400" b="1" i="0" u="none" strike="noStrike" cap="none">
                <a:solidFill>
                  <a:srgbClr val="741B47"/>
                </a:solidFill>
                <a:latin typeface="Cambria"/>
                <a:ea typeface="Cambria"/>
                <a:cs typeface="Cambria"/>
                <a:sym typeface="Cambria"/>
              </a:rPr>
              <a:t>Recommendations for Future Research</a:t>
            </a:r>
            <a:endParaRPr/>
          </a:p>
        </p:txBody>
      </p:sp>
      <p:sp>
        <p:nvSpPr>
          <p:cNvPr id="340" name="Shape 340"/>
          <p:cNvSpPr txBox="1">
            <a:spLocks noGrp="1"/>
          </p:cNvSpPr>
          <p:nvPr>
            <p:ph type="body" idx="1"/>
          </p:nvPr>
        </p:nvSpPr>
        <p:spPr>
          <a:xfrm>
            <a:off x="415600" y="1922367"/>
            <a:ext cx="11360800" cy="41696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US" sz="2267" b="0" i="0" u="none" strike="noStrike" cap="none">
                <a:solidFill>
                  <a:srgbClr val="A64D79"/>
                </a:solidFill>
                <a:latin typeface="Cambria"/>
                <a:ea typeface="Cambria"/>
                <a:cs typeface="Cambria"/>
                <a:sym typeface="Cambria"/>
              </a:rPr>
              <a:t>If given access to the complete data pool of applicants, these are some of the ideas I would like to explore:</a:t>
            </a:r>
            <a:endParaRPr sz="2267" b="0" i="0" u="none" strike="noStrike" cap="none">
              <a:solidFill>
                <a:srgbClr val="A64D79"/>
              </a:solidFill>
              <a:latin typeface="Cambria"/>
              <a:ea typeface="Cambria"/>
              <a:cs typeface="Cambria"/>
              <a:sym typeface="Cambria"/>
            </a:endParaRPr>
          </a:p>
          <a:p>
            <a:pPr marL="0" marR="0" lvl="0" indent="0" algn="l" rtl="0">
              <a:lnSpc>
                <a:spcPct val="90000"/>
              </a:lnSpc>
              <a:spcBef>
                <a:spcPts val="0"/>
              </a:spcBef>
              <a:spcAft>
                <a:spcPts val="0"/>
              </a:spcAft>
              <a:buClr>
                <a:schemeClr val="dk1"/>
              </a:buClr>
              <a:buSzPts val="1100"/>
              <a:buFont typeface="Arial"/>
              <a:buNone/>
            </a:pPr>
            <a:endParaRPr sz="2267" b="0" i="0" u="none" strike="noStrike" cap="none">
              <a:solidFill>
                <a:srgbClr val="A64D79"/>
              </a:solidFill>
              <a:latin typeface="Cambria"/>
              <a:ea typeface="Cambria"/>
              <a:cs typeface="Cambria"/>
              <a:sym typeface="Cambria"/>
            </a:endParaRPr>
          </a:p>
          <a:p>
            <a:pPr marL="609584" marR="0" lvl="0" indent="-448721" algn="l" rtl="0">
              <a:lnSpc>
                <a:spcPct val="90000"/>
              </a:lnSpc>
              <a:spcBef>
                <a:spcPts val="0"/>
              </a:spcBef>
              <a:spcAft>
                <a:spcPts val="0"/>
              </a:spcAft>
              <a:buClr>
                <a:srgbClr val="A64D79"/>
              </a:buClr>
              <a:buSzPts val="1700"/>
              <a:buFont typeface="Cambria"/>
              <a:buChar char="●"/>
            </a:pPr>
            <a:r>
              <a:rPr lang="en-US" sz="2267">
                <a:solidFill>
                  <a:srgbClr val="A64D79"/>
                </a:solidFill>
                <a:latin typeface="Cambria"/>
                <a:ea typeface="Cambria"/>
                <a:cs typeface="Cambria"/>
                <a:sym typeface="Cambria"/>
              </a:rPr>
              <a:t>Were there any particular semesters or years where applicants chose not show up increasingly than the other years, considering the political or financial situation worldwide.</a:t>
            </a:r>
            <a:endParaRPr sz="2267">
              <a:solidFill>
                <a:srgbClr val="A64D79"/>
              </a:solidFill>
              <a:latin typeface="Cambria"/>
              <a:ea typeface="Cambria"/>
              <a:cs typeface="Cambria"/>
              <a:sym typeface="Cambria"/>
            </a:endParaRPr>
          </a:p>
          <a:p>
            <a:pPr marL="609585" marR="0" lvl="0" indent="-448721" algn="l" rtl="0">
              <a:lnSpc>
                <a:spcPct val="90000"/>
              </a:lnSpc>
              <a:spcBef>
                <a:spcPts val="0"/>
              </a:spcBef>
              <a:spcAft>
                <a:spcPts val="0"/>
              </a:spcAft>
              <a:buClr>
                <a:srgbClr val="A64D79"/>
              </a:buClr>
              <a:buSzPts val="1700"/>
              <a:buFont typeface="Cambria"/>
              <a:buChar char="●"/>
            </a:pPr>
            <a:r>
              <a:rPr lang="en-US" sz="2267" b="0" i="0" u="none" strike="noStrike" cap="none">
                <a:solidFill>
                  <a:srgbClr val="A64D79"/>
                </a:solidFill>
                <a:latin typeface="Cambria"/>
                <a:ea typeface="Cambria"/>
                <a:cs typeface="Cambria"/>
                <a:sym typeface="Cambria"/>
              </a:rPr>
              <a:t>Hierarchical Cluster Analysis</a:t>
            </a:r>
            <a:endParaRPr sz="2267" b="0" i="0" u="none" strike="noStrike" cap="none">
              <a:solidFill>
                <a:srgbClr val="A64D79"/>
              </a:solidFill>
              <a:latin typeface="Cambria"/>
              <a:ea typeface="Cambria"/>
              <a:cs typeface="Cambria"/>
              <a:sym typeface="Cambria"/>
            </a:endParaRPr>
          </a:p>
          <a:p>
            <a:pPr marL="609585" marR="0" lvl="0" indent="-448721" algn="l" rtl="0">
              <a:lnSpc>
                <a:spcPct val="90000"/>
              </a:lnSpc>
              <a:spcBef>
                <a:spcPts val="0"/>
              </a:spcBef>
              <a:spcAft>
                <a:spcPts val="0"/>
              </a:spcAft>
              <a:buClr>
                <a:srgbClr val="A64D79"/>
              </a:buClr>
              <a:buSzPts val="1700"/>
              <a:buFont typeface="Cambria"/>
              <a:buChar char="●"/>
            </a:pPr>
            <a:r>
              <a:rPr lang="en-US" sz="2267" b="0" i="0" u="none" strike="noStrike" cap="none">
                <a:solidFill>
                  <a:srgbClr val="A64D79"/>
                </a:solidFill>
                <a:latin typeface="Cambria"/>
                <a:ea typeface="Cambria"/>
                <a:cs typeface="Cambria"/>
                <a:sym typeface="Cambria"/>
              </a:rPr>
              <a:t>Differentiate behaviour of applicants in different applicant buckets</a:t>
            </a:r>
            <a:endParaRPr sz="2267" b="0" i="0" u="none" strike="noStrike" cap="none">
              <a:solidFill>
                <a:srgbClr val="A64D79"/>
              </a:solidFill>
              <a:latin typeface="Cambria"/>
              <a:ea typeface="Cambria"/>
              <a:cs typeface="Cambria"/>
              <a:sym typeface="Cambria"/>
            </a:endParaRPr>
          </a:p>
          <a:p>
            <a:pPr marL="609585" marR="0" lvl="0" indent="-448721" algn="l" rtl="0">
              <a:lnSpc>
                <a:spcPct val="90000"/>
              </a:lnSpc>
              <a:spcBef>
                <a:spcPts val="0"/>
              </a:spcBef>
              <a:spcAft>
                <a:spcPts val="0"/>
              </a:spcAft>
              <a:buClr>
                <a:srgbClr val="A64D79"/>
              </a:buClr>
              <a:buSzPts val="1700"/>
              <a:buFont typeface="Cambria"/>
              <a:buChar char="●"/>
            </a:pPr>
            <a:r>
              <a:rPr lang="en-US" sz="2267" b="0" i="0" u="none" strike="noStrike" cap="none">
                <a:solidFill>
                  <a:srgbClr val="A64D79"/>
                </a:solidFill>
                <a:latin typeface="Cambria"/>
                <a:ea typeface="Cambria"/>
                <a:cs typeface="Cambria"/>
                <a:sym typeface="Cambria"/>
              </a:rPr>
              <a:t>Predict the applicants who will not enroll if offered admission</a:t>
            </a:r>
            <a:endParaRPr sz="2267" b="0" i="0" u="none" strike="noStrike" cap="none">
              <a:solidFill>
                <a:srgbClr val="A64D79"/>
              </a:solidFill>
              <a:latin typeface="Cambria"/>
              <a:ea typeface="Cambria"/>
              <a:cs typeface="Cambria"/>
              <a:sym typeface="Cambria"/>
            </a:endParaRPr>
          </a:p>
          <a:p>
            <a:pPr marL="609585" marR="0" lvl="0" indent="-448721" algn="l" rtl="0">
              <a:lnSpc>
                <a:spcPct val="90000"/>
              </a:lnSpc>
              <a:spcBef>
                <a:spcPts val="0"/>
              </a:spcBef>
              <a:spcAft>
                <a:spcPts val="0"/>
              </a:spcAft>
              <a:buClr>
                <a:srgbClr val="A64D79"/>
              </a:buClr>
              <a:buSzPts val="1700"/>
              <a:buFont typeface="Cambria"/>
              <a:buChar char="●"/>
            </a:pPr>
            <a:r>
              <a:rPr lang="en-US" sz="2267" b="0" i="0" u="none" strike="noStrike" cap="none">
                <a:solidFill>
                  <a:srgbClr val="A64D79"/>
                </a:solidFill>
                <a:latin typeface="Cambria"/>
                <a:ea typeface="Cambria"/>
                <a:cs typeface="Cambria"/>
                <a:sym typeface="Cambria"/>
              </a:rPr>
              <a:t>Predict the applicants who will not show up after they deposit fee</a:t>
            </a:r>
            <a:endParaRPr sz="2267" b="0" i="0" u="none" strike="noStrike" cap="none">
              <a:solidFill>
                <a:srgbClr val="A64D79"/>
              </a:solidFill>
              <a:latin typeface="Cambria"/>
              <a:ea typeface="Cambria"/>
              <a:cs typeface="Cambria"/>
              <a:sym typeface="Cambria"/>
            </a:endParaRPr>
          </a:p>
          <a:p>
            <a:pPr marL="0" marR="0" lvl="0" indent="0" algn="l" rtl="0">
              <a:lnSpc>
                <a:spcPct val="90000"/>
              </a:lnSpc>
              <a:spcBef>
                <a:spcPts val="0"/>
              </a:spcBef>
              <a:spcAft>
                <a:spcPts val="0"/>
              </a:spcAft>
              <a:buClr>
                <a:schemeClr val="dk1"/>
              </a:buClr>
              <a:buSzPts val="1100"/>
              <a:buFont typeface="Arial"/>
              <a:buNone/>
            </a:pPr>
            <a:endParaRPr sz="2267" b="0" i="0" u="none" strike="noStrike" cap="none">
              <a:solidFill>
                <a:srgbClr val="A64D79"/>
              </a:solidFill>
              <a:latin typeface="Cambria"/>
              <a:ea typeface="Cambria"/>
              <a:cs typeface="Cambria"/>
              <a:sym typeface="Cambria"/>
            </a:endParaRPr>
          </a:p>
          <a:p>
            <a:pPr marL="0" marR="0" lvl="0" indent="0" algn="l" rtl="0">
              <a:lnSpc>
                <a:spcPct val="90000"/>
              </a:lnSpc>
              <a:spcBef>
                <a:spcPts val="0"/>
              </a:spcBef>
              <a:spcAft>
                <a:spcPts val="0"/>
              </a:spcAft>
              <a:buClr>
                <a:schemeClr val="dk1"/>
              </a:buClr>
              <a:buSzPts val="1800"/>
              <a:buFont typeface="Arial"/>
              <a:buNone/>
            </a:pPr>
            <a:endParaRPr sz="2267" b="0" i="0" u="none" strike="noStrike" cap="none">
              <a:solidFill>
                <a:srgbClr val="A64D79"/>
              </a:solidFill>
              <a:latin typeface="Cambria"/>
              <a:ea typeface="Cambria"/>
              <a:cs typeface="Cambria"/>
              <a:sym typeface="Cambria"/>
            </a:endParaRPr>
          </a:p>
        </p:txBody>
      </p:sp>
      <p:sp>
        <p:nvSpPr>
          <p:cNvPr id="341" name="Shape 341"/>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ctrTitle"/>
          </p:nvPr>
        </p:nvSpPr>
        <p:spPr>
          <a:xfrm>
            <a:off x="1070772" y="3264459"/>
            <a:ext cx="9965596" cy="2877503"/>
          </a:xfrm>
          <a:prstGeom prst="rect">
            <a:avLst/>
          </a:prstGeom>
          <a:noFill/>
          <a:ln>
            <a:noFill/>
          </a:ln>
        </p:spPr>
        <p:txBody>
          <a:bodyPr spcFirstLastPara="1" wrap="square" lIns="121900" tIns="121900" rIns="121900" bIns="121900" anchor="b" anchorCtr="0">
            <a:noAutofit/>
          </a:bodyPr>
          <a:lstStyle/>
          <a:p>
            <a:pPr lvl="0" eaLnBrk="0" fontAlgn="base" hangingPunct="0">
              <a:lnSpc>
                <a:spcPct val="100000"/>
              </a:lnSpc>
              <a:spcBef>
                <a:spcPct val="0"/>
              </a:spcBef>
              <a:spcAft>
                <a:spcPct val="0"/>
              </a:spcAft>
              <a:buClrTx/>
              <a:buSzTx/>
            </a:pPr>
            <a:r>
              <a:rPr lang="en-US" sz="10800" b="1" i="0" u="none" strike="noStrike" cap="none" dirty="0">
                <a:solidFill>
                  <a:srgbClr val="741B47"/>
                </a:solidFill>
                <a:latin typeface="Cambria"/>
                <a:ea typeface="Cambria"/>
                <a:cs typeface="Cambria"/>
                <a:sym typeface="Cambria"/>
              </a:rPr>
              <a:t>Thank You</a:t>
            </a:r>
            <a:br>
              <a:rPr lang="en-US" sz="800" b="1" i="0" u="none" strike="noStrike" cap="none" dirty="0">
                <a:solidFill>
                  <a:srgbClr val="741B47"/>
                </a:solidFill>
                <a:latin typeface="Cambria"/>
                <a:ea typeface="Cambria"/>
                <a:cs typeface="Cambria"/>
                <a:sym typeface="Cambria"/>
              </a:rPr>
            </a:br>
            <a:r>
              <a:rPr lang="en-US" altLang="en-US" sz="2000" b="1" dirty="0">
                <a:solidFill>
                  <a:schemeClr val="tx1"/>
                </a:solidFill>
                <a:latin typeface="Garamond" panose="02020404030301010803" pitchFamily="18" charset="0"/>
                <a:cs typeface="Arial" panose="020B0604020202020204" pitchFamily="34" charset="0"/>
              </a:rPr>
              <a:t>Shreya Goel</a:t>
            </a:r>
            <a:br>
              <a:rPr lang="en-US" altLang="en-US" sz="1500" dirty="0">
                <a:solidFill>
                  <a:schemeClr val="tx1"/>
                </a:solidFill>
                <a:latin typeface="Arial" panose="020B0604020202020204" pitchFamily="34" charset="0"/>
                <a:cs typeface="Arial" panose="020B0604020202020204" pitchFamily="34" charset="0"/>
              </a:rPr>
            </a:br>
            <a:r>
              <a:rPr lang="en-US" altLang="en-US" sz="1200" dirty="0">
                <a:solidFill>
                  <a:schemeClr val="tx1">
                    <a:lumMod val="65000"/>
                    <a:lumOff val="35000"/>
                  </a:schemeClr>
                </a:solidFill>
                <a:latin typeface="Garamond" panose="02020404030301010803" pitchFamily="18" charset="0"/>
                <a:cs typeface="Arial" panose="020B0604020202020204" pitchFamily="34" charset="0"/>
              </a:rPr>
              <a:t>M.S. Learning Analytics | </a:t>
            </a:r>
            <a:r>
              <a:rPr lang="en-US" altLang="en-US" sz="1200" i="1" dirty="0">
                <a:solidFill>
                  <a:schemeClr val="tx1">
                    <a:lumMod val="65000"/>
                    <a:lumOff val="35000"/>
                  </a:schemeClr>
                </a:solidFill>
                <a:latin typeface="Garamond" panose="02020404030301010803" pitchFamily="18" charset="0"/>
                <a:cs typeface="Arial" panose="020B0604020202020204" pitchFamily="34" charset="0"/>
              </a:rPr>
              <a:t>Columbia University</a:t>
            </a:r>
            <a:br>
              <a:rPr lang="en-US" altLang="en-US" sz="1200" dirty="0">
                <a:solidFill>
                  <a:schemeClr val="tx1">
                    <a:lumMod val="65000"/>
                    <a:lumOff val="35000"/>
                  </a:schemeClr>
                </a:solidFill>
                <a:latin typeface="Arial" panose="020B0604020202020204" pitchFamily="34" charset="0"/>
                <a:cs typeface="Arial" panose="020B0604020202020204" pitchFamily="34" charset="0"/>
              </a:rPr>
            </a:br>
            <a:r>
              <a:rPr lang="en-US" altLang="en-US" sz="1200" dirty="0">
                <a:solidFill>
                  <a:schemeClr val="tx1">
                    <a:lumMod val="65000"/>
                    <a:lumOff val="35000"/>
                  </a:schemeClr>
                </a:solidFill>
                <a:latin typeface="Garamond" panose="02020404030301010803" pitchFamily="18" charset="0"/>
                <a:cs typeface="Arial" panose="020B0604020202020204" pitchFamily="34" charset="0"/>
              </a:rPr>
              <a:t>Marketing Analytics Intern | </a:t>
            </a:r>
            <a:r>
              <a:rPr lang="en-US" altLang="en-US" sz="1200" i="1" dirty="0">
                <a:solidFill>
                  <a:schemeClr val="tx1">
                    <a:lumMod val="65000"/>
                    <a:lumOff val="35000"/>
                  </a:schemeClr>
                </a:solidFill>
                <a:latin typeface="Garamond" panose="02020404030301010803" pitchFamily="18" charset="0"/>
                <a:cs typeface="Arial" panose="020B0604020202020204" pitchFamily="34" charset="0"/>
              </a:rPr>
              <a:t>Columbia University</a:t>
            </a:r>
            <a:br>
              <a:rPr lang="en-US" altLang="en-US" sz="1200" dirty="0">
                <a:solidFill>
                  <a:schemeClr val="tx1">
                    <a:lumMod val="65000"/>
                    <a:lumOff val="35000"/>
                  </a:schemeClr>
                </a:solidFill>
              </a:rPr>
            </a:br>
            <a:r>
              <a:rPr lang="en-US" altLang="en-US" sz="1200" dirty="0">
                <a:solidFill>
                  <a:schemeClr val="tx1">
                    <a:lumMod val="65000"/>
                    <a:lumOff val="35000"/>
                  </a:schemeClr>
                </a:solidFill>
                <a:latin typeface="Garamond" panose="02020404030301010803" pitchFamily="18" charset="0"/>
                <a:cs typeface="Arial" panose="020B0604020202020204" pitchFamily="34" charset="0"/>
              </a:rPr>
              <a:t>Mob.: (929) 248-2764</a:t>
            </a:r>
            <a:br>
              <a:rPr lang="en-US" altLang="en-US" sz="1200" dirty="0">
                <a:solidFill>
                  <a:schemeClr val="tx1">
                    <a:lumMod val="65000"/>
                    <a:lumOff val="35000"/>
                  </a:schemeClr>
                </a:solidFill>
                <a:latin typeface="Garamond" panose="02020404030301010803" pitchFamily="18" charset="0"/>
                <a:cs typeface="Arial" panose="020B0604020202020204" pitchFamily="34" charset="0"/>
              </a:rPr>
            </a:br>
            <a:r>
              <a:rPr lang="en-US" altLang="en-US" sz="1200" dirty="0">
                <a:solidFill>
                  <a:schemeClr val="tx1">
                    <a:lumMod val="65000"/>
                    <a:lumOff val="35000"/>
                  </a:schemeClr>
                </a:solidFill>
                <a:latin typeface="Garamond" panose="02020404030301010803" pitchFamily="18" charset="0"/>
                <a:cs typeface="Arial" panose="020B0604020202020204" pitchFamily="34" charset="0"/>
              </a:rPr>
              <a:t> email: shreya.goel@columbia.edu</a:t>
            </a:r>
            <a:endParaRPr sz="800" b="1" i="0" u="none" strike="noStrike" cap="none" dirty="0">
              <a:solidFill>
                <a:schemeClr val="tx1">
                  <a:lumMod val="65000"/>
                  <a:lumOff val="35000"/>
                </a:schemeClr>
              </a:solidFill>
              <a:latin typeface="Cambria"/>
              <a:ea typeface="Cambria"/>
              <a:cs typeface="Cambria"/>
              <a:sym typeface="Cambria"/>
            </a:endParaRPr>
          </a:p>
        </p:txBody>
      </p:sp>
      <p:sp>
        <p:nvSpPr>
          <p:cNvPr id="347" name="Shape 347"/>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348" name="Shape 348"/>
          <p:cNvPicPr preferRelativeResize="0"/>
          <p:nvPr/>
        </p:nvPicPr>
        <p:blipFill rotWithShape="1">
          <a:blip r:embed="rId3">
            <a:alphaModFix/>
          </a:blip>
          <a:srcRect/>
          <a:stretch/>
        </p:blipFill>
        <p:spPr>
          <a:xfrm>
            <a:off x="-67" y="-8"/>
            <a:ext cx="12192000" cy="3181351"/>
          </a:xfrm>
          <a:prstGeom prst="rect">
            <a:avLst/>
          </a:prstGeom>
          <a:noFill/>
          <a:ln>
            <a:noFill/>
          </a:ln>
        </p:spPr>
      </p:pic>
      <p:sp>
        <p:nvSpPr>
          <p:cNvPr id="2" name="Rectangle 1">
            <a:extLst>
              <a:ext uri="{FF2B5EF4-FFF2-40B4-BE49-F238E27FC236}">
                <a16:creationId xmlns:a16="http://schemas.microsoft.com/office/drawing/2014/main" id="{A1922B95-0519-465E-90AD-24E985AFF1E7}"/>
              </a:ext>
            </a:extLst>
          </p:cNvPr>
          <p:cNvSpPr>
            <a:spLocks noChangeArrowheads="1"/>
          </p:cNvSpPr>
          <p:nvPr/>
        </p:nvSpPr>
        <p:spPr bwMode="auto">
          <a:xfrm>
            <a:off x="669908" y="1256041"/>
            <a:ext cx="6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27A8E0"/>
              </a:solidFill>
              <a:effectLst/>
              <a:latin typeface="Alegreya"/>
              <a:cs typeface="Arial" panose="020B0604020202020204" pitchFamily="34" charset="0"/>
            </a:endParaRPr>
          </a:p>
        </p:txBody>
      </p:sp>
      <p:pic>
        <p:nvPicPr>
          <p:cNvPr id="1026" name="Picture 2" descr="11">
            <a:hlinkClick r:id="rId4"/>
            <a:extLst>
              <a:ext uri="{FF2B5EF4-FFF2-40B4-BE49-F238E27FC236}">
                <a16:creationId xmlns:a16="http://schemas.microsoft.com/office/drawing/2014/main" id="{EA48A3EA-E31C-463B-9C91-2EE87B23F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0396" y="6141962"/>
            <a:ext cx="2095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22">
            <a:hlinkClick r:id="rId6"/>
            <a:extLst>
              <a:ext uri="{FF2B5EF4-FFF2-40B4-BE49-F238E27FC236}">
                <a16:creationId xmlns:a16="http://schemas.microsoft.com/office/drawing/2014/main" id="{3098B8E0-A780-4A0A-83F2-1833B89025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3557" y="6151487"/>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44">
            <a:hlinkClick r:id="rId8"/>
            <a:extLst>
              <a:ext uri="{FF2B5EF4-FFF2-40B4-BE49-F238E27FC236}">
                <a16:creationId xmlns:a16="http://schemas.microsoft.com/office/drawing/2014/main" id="{9B9246D4-4B72-4FFB-BA17-1D86F4D386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2043" y="6161012"/>
            <a:ext cx="200025" cy="190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body" idx="4294967295"/>
          </p:nvPr>
        </p:nvSpPr>
        <p:spPr>
          <a:xfrm>
            <a:off x="415600" y="855650"/>
            <a:ext cx="11360700" cy="4788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990000"/>
              </a:buClr>
              <a:buSzPts val="1800"/>
              <a:buFont typeface="Arial"/>
              <a:buNone/>
            </a:pPr>
            <a:r>
              <a:rPr lang="en-US" sz="4800" b="1">
                <a:solidFill>
                  <a:srgbClr val="990000"/>
                </a:solidFill>
                <a:latin typeface="Cambria"/>
                <a:ea typeface="Cambria"/>
                <a:cs typeface="Cambria"/>
                <a:sym typeface="Cambria"/>
              </a:rPr>
              <a:t>Current Research</a:t>
            </a:r>
            <a:r>
              <a:rPr lang="en-US" sz="4800" b="1" i="0" u="none" strike="noStrike" cap="none">
                <a:solidFill>
                  <a:srgbClr val="990000"/>
                </a:solidFill>
                <a:latin typeface="Cambria"/>
                <a:ea typeface="Cambria"/>
                <a:cs typeface="Cambria"/>
                <a:sym typeface="Cambria"/>
              </a:rPr>
              <a:t> Focus</a:t>
            </a:r>
            <a:r>
              <a:rPr lang="en-US" sz="3733" b="1" i="0" u="none" strike="noStrike" cap="none">
                <a:solidFill>
                  <a:srgbClr val="990000"/>
                </a:solidFill>
                <a:latin typeface="Cambria"/>
                <a:ea typeface="Cambria"/>
                <a:cs typeface="Cambria"/>
                <a:sym typeface="Cambria"/>
              </a:rPr>
              <a:t> </a:t>
            </a:r>
            <a:endParaRPr sz="3733" b="1" i="0" u="none" strike="noStrike" cap="none">
              <a:solidFill>
                <a:srgbClr val="990000"/>
              </a:solidFill>
              <a:latin typeface="Cambria"/>
              <a:ea typeface="Cambria"/>
              <a:cs typeface="Cambria"/>
              <a:sym typeface="Cambria"/>
            </a:endParaRPr>
          </a:p>
          <a:p>
            <a:pPr marL="0" marR="0" lvl="0" indent="0" algn="l" rtl="0">
              <a:lnSpc>
                <a:spcPct val="90000"/>
              </a:lnSpc>
              <a:spcBef>
                <a:spcPts val="0"/>
              </a:spcBef>
              <a:spcAft>
                <a:spcPts val="0"/>
              </a:spcAft>
              <a:buClr>
                <a:schemeClr val="dk1"/>
              </a:buClr>
              <a:buSzPts val="1800"/>
              <a:buFont typeface="Arial"/>
              <a:buNone/>
            </a:pPr>
            <a:endParaRPr sz="3200" i="0" u="none" strike="noStrike" cap="none">
              <a:solidFill>
                <a:srgbClr val="990000"/>
              </a:solidFill>
              <a:latin typeface="Cambria"/>
              <a:ea typeface="Cambria"/>
              <a:cs typeface="Cambria"/>
              <a:sym typeface="Cambria"/>
            </a:endParaRPr>
          </a:p>
          <a:p>
            <a:pPr marL="0" marR="0" lvl="0" indent="0" algn="ctr" rtl="0">
              <a:lnSpc>
                <a:spcPct val="90000"/>
              </a:lnSpc>
              <a:spcBef>
                <a:spcPts val="0"/>
              </a:spcBef>
              <a:spcAft>
                <a:spcPts val="0"/>
              </a:spcAft>
              <a:buClr>
                <a:srgbClr val="E68F1A"/>
              </a:buClr>
              <a:buSzPts val="1800"/>
              <a:buFont typeface="Arial"/>
              <a:buNone/>
            </a:pPr>
            <a:r>
              <a:rPr lang="en-US" sz="3200" i="0" u="none" strike="noStrike" cap="none">
                <a:solidFill>
                  <a:srgbClr val="A64D79"/>
                </a:solidFill>
                <a:latin typeface="Cambria"/>
                <a:ea typeface="Cambria"/>
                <a:cs typeface="Cambria"/>
                <a:sym typeface="Cambria"/>
              </a:rPr>
              <a:t>Build a classification scheme</a:t>
            </a:r>
            <a:r>
              <a:rPr lang="en-US" sz="3200">
                <a:solidFill>
                  <a:srgbClr val="A64D79"/>
                </a:solidFill>
                <a:latin typeface="Cambria"/>
                <a:ea typeface="Cambria"/>
                <a:cs typeface="Cambria"/>
                <a:sym typeface="Cambria"/>
              </a:rPr>
              <a:t> to identify</a:t>
            </a:r>
            <a:r>
              <a:rPr lang="en-US" sz="3200" i="0" u="none" strike="noStrike" cap="none">
                <a:solidFill>
                  <a:srgbClr val="A64D79"/>
                </a:solidFill>
                <a:latin typeface="Cambria"/>
                <a:ea typeface="Cambria"/>
                <a:cs typeface="Cambria"/>
                <a:sym typeface="Cambria"/>
              </a:rPr>
              <a:t> the attributes that distinguish between students who deposit but ultimately don’t enroll and those who never deposited in first place.</a:t>
            </a:r>
            <a:endParaRPr sz="3200" i="0" u="none" strike="noStrike" cap="none">
              <a:solidFill>
                <a:srgbClr val="A64D79"/>
              </a:solidFill>
              <a:latin typeface="Cambria"/>
              <a:ea typeface="Cambria"/>
              <a:cs typeface="Cambria"/>
              <a:sym typeface="Cambria"/>
            </a:endParaRPr>
          </a:p>
        </p:txBody>
      </p:sp>
      <p:sp>
        <p:nvSpPr>
          <p:cNvPr id="124" name="Shape 124"/>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0" name="Shape 130"/>
          <p:cNvSpPr txBox="1">
            <a:spLocks noGrp="1"/>
          </p:cNvSpPr>
          <p:nvPr>
            <p:ph type="body" idx="4294967295"/>
          </p:nvPr>
        </p:nvSpPr>
        <p:spPr>
          <a:xfrm>
            <a:off x="415600" y="812650"/>
            <a:ext cx="11360700" cy="4831800"/>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rgbClr val="E68F1A"/>
              </a:buClr>
              <a:buSzPts val="1800"/>
              <a:buFont typeface="Arial"/>
              <a:buNone/>
            </a:pPr>
            <a:r>
              <a:rPr lang="en-US" sz="4800" b="1">
                <a:solidFill>
                  <a:srgbClr val="990000"/>
                </a:solidFill>
                <a:latin typeface="Cambria"/>
                <a:ea typeface="Cambria"/>
                <a:cs typeface="Cambria"/>
                <a:sym typeface="Cambria"/>
              </a:rPr>
              <a:t>Initial Analysis</a:t>
            </a:r>
            <a:endParaRPr sz="4800" b="1">
              <a:solidFill>
                <a:srgbClr val="990000"/>
              </a:solidFill>
              <a:latin typeface="Cambria"/>
              <a:ea typeface="Cambria"/>
              <a:cs typeface="Cambria"/>
              <a:sym typeface="Cambria"/>
            </a:endParaRPr>
          </a:p>
          <a:p>
            <a:pPr marL="0" marR="0" lvl="0" indent="0" algn="ctr" rtl="0">
              <a:lnSpc>
                <a:spcPct val="90000"/>
              </a:lnSpc>
              <a:spcBef>
                <a:spcPts val="0"/>
              </a:spcBef>
              <a:spcAft>
                <a:spcPts val="0"/>
              </a:spcAft>
              <a:buClr>
                <a:srgbClr val="E68F1A"/>
              </a:buClr>
              <a:buSzPts val="1800"/>
              <a:buFont typeface="Arial"/>
              <a:buNone/>
            </a:pPr>
            <a:r>
              <a:rPr lang="en-US" sz="3200">
                <a:solidFill>
                  <a:srgbClr val="990000"/>
                </a:solidFill>
                <a:latin typeface="Cambria"/>
                <a:ea typeface="Cambria"/>
                <a:cs typeface="Cambria"/>
                <a:sym typeface="Cambria"/>
              </a:rPr>
              <a:t>(Facts)</a:t>
            </a:r>
            <a:r>
              <a:rPr lang="en-US" sz="3200" b="1">
                <a:solidFill>
                  <a:srgbClr val="990000"/>
                </a:solidFill>
                <a:latin typeface="Cambria"/>
                <a:ea typeface="Cambria"/>
                <a:cs typeface="Cambria"/>
                <a:sym typeface="Cambria"/>
              </a:rPr>
              <a:t> </a:t>
            </a:r>
            <a:endParaRPr sz="3200" b="1">
              <a:solidFill>
                <a:srgbClr val="990000"/>
              </a:solidFill>
              <a:latin typeface="Cambria"/>
              <a:ea typeface="Cambria"/>
              <a:cs typeface="Cambria"/>
              <a:sym typeface="Cambria"/>
            </a:endParaRPr>
          </a:p>
          <a:p>
            <a:pPr marL="0" marR="0" lvl="0" indent="0" algn="ctr" rtl="0">
              <a:lnSpc>
                <a:spcPct val="90000"/>
              </a:lnSpc>
              <a:spcBef>
                <a:spcPts val="0"/>
              </a:spcBef>
              <a:spcAft>
                <a:spcPts val="0"/>
              </a:spcAft>
              <a:buClr>
                <a:srgbClr val="E68F1A"/>
              </a:buClr>
              <a:buSzPts val="1800"/>
              <a:buFont typeface="Arial"/>
              <a:buNone/>
            </a:pPr>
            <a:endParaRPr sz="3800" b="1">
              <a:solidFill>
                <a:srgbClr val="990000"/>
              </a:solidFill>
              <a:latin typeface="Cambria"/>
              <a:ea typeface="Cambria"/>
              <a:cs typeface="Cambria"/>
              <a:sym typeface="Cambria"/>
            </a:endParaRPr>
          </a:p>
          <a:p>
            <a:pPr marL="0" lvl="0" indent="0" algn="ctr" rtl="0">
              <a:lnSpc>
                <a:spcPct val="100000"/>
              </a:lnSpc>
              <a:spcBef>
                <a:spcPts val="0"/>
              </a:spcBef>
              <a:spcAft>
                <a:spcPts val="0"/>
              </a:spcAft>
              <a:buNone/>
            </a:pPr>
            <a:r>
              <a:rPr lang="en-US">
                <a:solidFill>
                  <a:srgbClr val="A64D79"/>
                </a:solidFill>
                <a:latin typeface="Cambria"/>
                <a:ea typeface="Cambria"/>
                <a:cs typeface="Cambria"/>
                <a:sym typeface="Cambria"/>
              </a:rPr>
              <a:t>4765 Applications | 4470 Unique Applicants</a:t>
            </a:r>
            <a:endParaRPr sz="1200" b="1">
              <a:solidFill>
                <a:srgbClr val="990000"/>
              </a:solidFill>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Shape 136"/>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Age Group of Applicants</a:t>
            </a:r>
            <a:endParaRPr sz="3733" b="1">
              <a:solidFill>
                <a:srgbClr val="741B47"/>
              </a:solidFill>
              <a:latin typeface="Cambria"/>
              <a:ea typeface="Cambria"/>
              <a:cs typeface="Cambria"/>
              <a:sym typeface="Cambria"/>
            </a:endParaRPr>
          </a:p>
        </p:txBody>
      </p:sp>
      <p:sp>
        <p:nvSpPr>
          <p:cNvPr id="137" name="Shape 137"/>
          <p:cNvSpPr txBox="1"/>
          <p:nvPr/>
        </p:nvSpPr>
        <p:spPr>
          <a:xfrm>
            <a:off x="5795325" y="5876100"/>
            <a:ext cx="601200" cy="404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600" b="1">
                <a:solidFill>
                  <a:srgbClr val="999999"/>
                </a:solidFill>
                <a:latin typeface="Cambria"/>
                <a:ea typeface="Cambria"/>
                <a:cs typeface="Cambria"/>
                <a:sym typeface="Cambria"/>
              </a:rPr>
              <a:t>Age</a:t>
            </a:r>
            <a:endParaRPr sz="1600" b="1">
              <a:solidFill>
                <a:srgbClr val="999999"/>
              </a:solidFill>
              <a:latin typeface="Cambria"/>
              <a:ea typeface="Cambria"/>
              <a:cs typeface="Cambria"/>
              <a:sym typeface="Cambria"/>
            </a:endParaRPr>
          </a:p>
        </p:txBody>
      </p:sp>
      <p:sp>
        <p:nvSpPr>
          <p:cNvPr id="138" name="Shape 138"/>
          <p:cNvSpPr txBox="1"/>
          <p:nvPr/>
        </p:nvSpPr>
        <p:spPr>
          <a:xfrm rot="-5400000">
            <a:off x="-141350" y="3035850"/>
            <a:ext cx="2551800" cy="688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b="1">
                <a:solidFill>
                  <a:srgbClr val="999999"/>
                </a:solidFill>
                <a:latin typeface="Cambria"/>
                <a:ea typeface="Cambria"/>
                <a:cs typeface="Cambria"/>
                <a:sym typeface="Cambria"/>
              </a:rPr>
              <a:t>Number of Applicants</a:t>
            </a:r>
            <a:endParaRPr sz="1600" b="1">
              <a:solidFill>
                <a:srgbClr val="999999"/>
              </a:solidFill>
              <a:latin typeface="Cambria"/>
              <a:ea typeface="Cambria"/>
              <a:cs typeface="Cambria"/>
              <a:sym typeface="Cambria"/>
            </a:endParaRPr>
          </a:p>
        </p:txBody>
      </p:sp>
      <p:pic>
        <p:nvPicPr>
          <p:cNvPr id="139" name="Shape 139"/>
          <p:cNvPicPr preferRelativeResize="0"/>
          <p:nvPr/>
        </p:nvPicPr>
        <p:blipFill rotWithShape="1">
          <a:blip r:embed="rId3">
            <a:alphaModFix/>
          </a:blip>
          <a:srcRect l="35731" t="30225" r="28450" b="40747"/>
          <a:stretch/>
        </p:blipFill>
        <p:spPr>
          <a:xfrm>
            <a:off x="1258499" y="1280625"/>
            <a:ext cx="10081171" cy="4595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Shape 145"/>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Gender Dominance Amongst Applicants</a:t>
            </a:r>
            <a:endParaRPr sz="3733" b="1">
              <a:solidFill>
                <a:srgbClr val="741B47"/>
              </a:solidFill>
              <a:latin typeface="Cambria"/>
              <a:ea typeface="Cambria"/>
              <a:cs typeface="Cambria"/>
              <a:sym typeface="Cambria"/>
            </a:endParaRPr>
          </a:p>
        </p:txBody>
      </p:sp>
      <p:pic>
        <p:nvPicPr>
          <p:cNvPr id="146" name="Shape 146"/>
          <p:cNvPicPr preferRelativeResize="0"/>
          <p:nvPr/>
        </p:nvPicPr>
        <p:blipFill rotWithShape="1">
          <a:blip r:embed="rId3">
            <a:alphaModFix/>
          </a:blip>
          <a:srcRect l="45658" t="41121" r="31731" b="16305"/>
          <a:stretch/>
        </p:blipFill>
        <p:spPr>
          <a:xfrm>
            <a:off x="4146001" y="1363676"/>
            <a:ext cx="4102435" cy="4345024"/>
          </a:xfrm>
          <a:prstGeom prst="rect">
            <a:avLst/>
          </a:prstGeom>
          <a:noFill/>
          <a:ln>
            <a:noFill/>
          </a:ln>
        </p:spPr>
      </p:pic>
      <p:sp>
        <p:nvSpPr>
          <p:cNvPr id="147" name="Shape 147"/>
          <p:cNvSpPr txBox="1"/>
          <p:nvPr/>
        </p:nvSpPr>
        <p:spPr>
          <a:xfrm>
            <a:off x="5846197" y="5708700"/>
            <a:ext cx="897300" cy="40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rgbClr val="999999"/>
                </a:solidFill>
                <a:latin typeface="Cambria"/>
                <a:ea typeface="Cambria"/>
                <a:cs typeface="Cambria"/>
                <a:sym typeface="Cambria"/>
              </a:rPr>
              <a:t>Gender</a:t>
            </a:r>
            <a:endParaRPr sz="1600" b="1">
              <a:solidFill>
                <a:srgbClr val="999999"/>
              </a:solidFill>
              <a:latin typeface="Cambria"/>
              <a:ea typeface="Cambria"/>
              <a:cs typeface="Cambria"/>
              <a:sym typeface="Cambria"/>
            </a:endParaRPr>
          </a:p>
        </p:txBody>
      </p:sp>
      <p:sp>
        <p:nvSpPr>
          <p:cNvPr id="148" name="Shape 148"/>
          <p:cNvSpPr txBox="1"/>
          <p:nvPr/>
        </p:nvSpPr>
        <p:spPr>
          <a:xfrm rot="-5400000">
            <a:off x="2656350" y="3192088"/>
            <a:ext cx="2291100" cy="688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b="1">
                <a:solidFill>
                  <a:srgbClr val="999999"/>
                </a:solidFill>
                <a:latin typeface="Cambria"/>
                <a:ea typeface="Cambria"/>
                <a:cs typeface="Cambria"/>
                <a:sym typeface="Cambria"/>
              </a:rPr>
              <a:t>Number of Applicants</a:t>
            </a:r>
            <a:endParaRPr sz="1600" b="1">
              <a:solidFill>
                <a:srgbClr val="999999"/>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Shape 154"/>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Number of Previous Application</a:t>
            </a:r>
            <a:endParaRPr sz="3733" b="1">
              <a:solidFill>
                <a:srgbClr val="741B47"/>
              </a:solidFill>
              <a:latin typeface="Cambria"/>
              <a:ea typeface="Cambria"/>
              <a:cs typeface="Cambria"/>
              <a:sym typeface="Cambria"/>
            </a:endParaRPr>
          </a:p>
        </p:txBody>
      </p:sp>
      <p:pic>
        <p:nvPicPr>
          <p:cNvPr id="155" name="Shape 155"/>
          <p:cNvPicPr preferRelativeResize="0"/>
          <p:nvPr/>
        </p:nvPicPr>
        <p:blipFill rotWithShape="1">
          <a:blip r:embed="rId3">
            <a:alphaModFix/>
          </a:blip>
          <a:srcRect l="35908" t="30282" r="36195" b="37499"/>
          <a:stretch/>
        </p:blipFill>
        <p:spPr>
          <a:xfrm>
            <a:off x="687875" y="1760250"/>
            <a:ext cx="6490176" cy="4216298"/>
          </a:xfrm>
          <a:prstGeom prst="rect">
            <a:avLst/>
          </a:prstGeom>
          <a:noFill/>
          <a:ln>
            <a:noFill/>
          </a:ln>
        </p:spPr>
      </p:pic>
      <p:pic>
        <p:nvPicPr>
          <p:cNvPr id="156" name="Shape 156"/>
          <p:cNvPicPr preferRelativeResize="0"/>
          <p:nvPr/>
        </p:nvPicPr>
        <p:blipFill rotWithShape="1">
          <a:blip r:embed="rId4">
            <a:alphaModFix/>
          </a:blip>
          <a:srcRect l="35712" t="30187" r="41889" b="33985"/>
          <a:stretch/>
        </p:blipFill>
        <p:spPr>
          <a:xfrm>
            <a:off x="7941950" y="1760250"/>
            <a:ext cx="3896150" cy="4143350"/>
          </a:xfrm>
          <a:prstGeom prst="rect">
            <a:avLst/>
          </a:prstGeom>
          <a:noFill/>
          <a:ln>
            <a:noFill/>
          </a:ln>
        </p:spPr>
      </p:pic>
      <p:sp>
        <p:nvSpPr>
          <p:cNvPr id="157" name="Shape 157"/>
          <p:cNvSpPr txBox="1"/>
          <p:nvPr/>
        </p:nvSpPr>
        <p:spPr>
          <a:xfrm>
            <a:off x="2784875" y="5976550"/>
            <a:ext cx="2445300" cy="40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rgbClr val="999999"/>
                </a:solidFill>
                <a:latin typeface="Cambria"/>
                <a:ea typeface="Cambria"/>
                <a:cs typeface="Cambria"/>
                <a:sym typeface="Cambria"/>
              </a:rPr>
              <a:t>Recorded by the system </a:t>
            </a:r>
            <a:endParaRPr sz="1600" b="1">
              <a:solidFill>
                <a:srgbClr val="999999"/>
              </a:solidFill>
              <a:latin typeface="Cambria"/>
              <a:ea typeface="Cambria"/>
              <a:cs typeface="Cambria"/>
              <a:sym typeface="Cambria"/>
            </a:endParaRPr>
          </a:p>
        </p:txBody>
      </p:sp>
      <p:sp>
        <p:nvSpPr>
          <p:cNvPr id="158" name="Shape 158"/>
          <p:cNvSpPr txBox="1"/>
          <p:nvPr/>
        </p:nvSpPr>
        <p:spPr>
          <a:xfrm rot="-5400000">
            <a:off x="-1253600" y="3362225"/>
            <a:ext cx="3567300" cy="688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b="1">
                <a:solidFill>
                  <a:srgbClr val="999999"/>
                </a:solidFill>
                <a:latin typeface="Cambria"/>
                <a:ea typeface="Cambria"/>
                <a:cs typeface="Cambria"/>
                <a:sym typeface="Cambria"/>
              </a:rPr>
              <a:t>Number of Previous Applications</a:t>
            </a:r>
            <a:endParaRPr sz="1600" b="1">
              <a:solidFill>
                <a:srgbClr val="999999"/>
              </a:solidFill>
              <a:latin typeface="Cambria"/>
              <a:ea typeface="Cambria"/>
              <a:cs typeface="Cambria"/>
              <a:sym typeface="Cambria"/>
            </a:endParaRPr>
          </a:p>
        </p:txBody>
      </p:sp>
      <p:sp>
        <p:nvSpPr>
          <p:cNvPr id="159" name="Shape 159"/>
          <p:cNvSpPr txBox="1"/>
          <p:nvPr/>
        </p:nvSpPr>
        <p:spPr>
          <a:xfrm>
            <a:off x="9390675" y="5815000"/>
            <a:ext cx="1552800" cy="40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rgbClr val="999999"/>
                </a:solidFill>
                <a:latin typeface="Cambria"/>
                <a:ea typeface="Cambria"/>
                <a:cs typeface="Cambria"/>
                <a:sym typeface="Cambria"/>
              </a:rPr>
              <a:t>Self Reported</a:t>
            </a:r>
            <a:endParaRPr sz="1600" b="1">
              <a:solidFill>
                <a:srgbClr val="999999"/>
              </a:solidFill>
              <a:latin typeface="Cambria"/>
              <a:ea typeface="Cambria"/>
              <a:cs typeface="Cambria"/>
              <a:sym typeface="Cambria"/>
            </a:endParaRPr>
          </a:p>
        </p:txBody>
      </p:sp>
      <p:sp>
        <p:nvSpPr>
          <p:cNvPr id="160" name="Shape 160"/>
          <p:cNvSpPr txBox="1"/>
          <p:nvPr/>
        </p:nvSpPr>
        <p:spPr>
          <a:xfrm rot="-5400000">
            <a:off x="6027800" y="3284050"/>
            <a:ext cx="3567300" cy="688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b="1">
                <a:solidFill>
                  <a:srgbClr val="999999"/>
                </a:solidFill>
                <a:latin typeface="Cambria"/>
                <a:ea typeface="Cambria"/>
                <a:cs typeface="Cambria"/>
                <a:sym typeface="Cambria"/>
              </a:rPr>
              <a:t>Number of Previous Applications</a:t>
            </a:r>
            <a:endParaRPr sz="1600" b="1">
              <a:solidFill>
                <a:srgbClr val="999999"/>
              </a:solidFill>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Shape 166"/>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Degree Credits Applied for, by Applicants</a:t>
            </a:r>
            <a:endParaRPr sz="3733" b="1">
              <a:solidFill>
                <a:srgbClr val="741B47"/>
              </a:solidFill>
              <a:latin typeface="Cambria"/>
              <a:ea typeface="Cambria"/>
              <a:cs typeface="Cambria"/>
              <a:sym typeface="Cambria"/>
            </a:endParaRPr>
          </a:p>
        </p:txBody>
      </p:sp>
      <p:pic>
        <p:nvPicPr>
          <p:cNvPr id="167" name="Shape 167"/>
          <p:cNvPicPr preferRelativeResize="0"/>
          <p:nvPr/>
        </p:nvPicPr>
        <p:blipFill rotWithShape="1">
          <a:blip r:embed="rId3">
            <a:alphaModFix/>
          </a:blip>
          <a:srcRect l="35816" t="30683" r="28023" b="34665"/>
          <a:stretch/>
        </p:blipFill>
        <p:spPr>
          <a:xfrm>
            <a:off x="1772749" y="1222612"/>
            <a:ext cx="8646365" cy="4660475"/>
          </a:xfrm>
          <a:prstGeom prst="rect">
            <a:avLst/>
          </a:prstGeom>
          <a:noFill/>
          <a:ln>
            <a:noFill/>
          </a:ln>
        </p:spPr>
      </p:pic>
      <p:sp>
        <p:nvSpPr>
          <p:cNvPr id="168" name="Shape 168"/>
          <p:cNvSpPr txBox="1"/>
          <p:nvPr/>
        </p:nvSpPr>
        <p:spPr>
          <a:xfrm>
            <a:off x="4897754" y="5956388"/>
            <a:ext cx="2147700" cy="40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rgbClr val="999999"/>
                </a:solidFill>
                <a:latin typeface="Cambria"/>
                <a:ea typeface="Cambria"/>
                <a:cs typeface="Cambria"/>
                <a:sym typeface="Cambria"/>
              </a:rPr>
              <a:t>Number of Credits</a:t>
            </a:r>
            <a:endParaRPr sz="1600" b="1">
              <a:solidFill>
                <a:srgbClr val="999999"/>
              </a:solidFill>
              <a:latin typeface="Cambria"/>
              <a:ea typeface="Cambria"/>
              <a:cs typeface="Cambria"/>
              <a:sym typeface="Cambria"/>
            </a:endParaRPr>
          </a:p>
        </p:txBody>
      </p:sp>
      <p:sp>
        <p:nvSpPr>
          <p:cNvPr id="169" name="Shape 169"/>
          <p:cNvSpPr txBox="1"/>
          <p:nvPr/>
        </p:nvSpPr>
        <p:spPr>
          <a:xfrm rot="-5400000">
            <a:off x="229525" y="2829977"/>
            <a:ext cx="2619300" cy="688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b="1">
                <a:solidFill>
                  <a:srgbClr val="999999"/>
                </a:solidFill>
                <a:latin typeface="Cambria"/>
                <a:ea typeface="Cambria"/>
                <a:cs typeface="Cambria"/>
                <a:sym typeface="Cambria"/>
              </a:rPr>
              <a:t>Number of Applications</a:t>
            </a:r>
            <a:endParaRPr sz="1600" b="1">
              <a:solidFill>
                <a:srgbClr val="999999"/>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Shape 174"/>
          <p:cNvPicPr preferRelativeResize="0"/>
          <p:nvPr/>
        </p:nvPicPr>
        <p:blipFill rotWithShape="1">
          <a:blip r:embed="rId3">
            <a:alphaModFix/>
          </a:blip>
          <a:srcRect l="9104" t="11523" r="5491" b="7156"/>
          <a:stretch/>
        </p:blipFill>
        <p:spPr>
          <a:xfrm>
            <a:off x="4105988" y="1248000"/>
            <a:ext cx="3979875" cy="4775049"/>
          </a:xfrm>
          <a:prstGeom prst="rect">
            <a:avLst/>
          </a:prstGeom>
          <a:noFill/>
          <a:ln>
            <a:noFill/>
          </a:ln>
        </p:spPr>
      </p:pic>
      <p:sp>
        <p:nvSpPr>
          <p:cNvPr id="175" name="Shape 175"/>
          <p:cNvSpPr/>
          <p:nvPr/>
        </p:nvSpPr>
        <p:spPr>
          <a:xfrm>
            <a:off x="-67" y="6453700"/>
            <a:ext cx="12192000" cy="404400"/>
          </a:xfrm>
          <a:prstGeom prst="rect">
            <a:avLst/>
          </a:prstGeom>
          <a:solidFill>
            <a:srgbClr val="741B4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Shape 176"/>
          <p:cNvSpPr txBox="1"/>
          <p:nvPr/>
        </p:nvSpPr>
        <p:spPr>
          <a:xfrm>
            <a:off x="415600" y="385800"/>
            <a:ext cx="113607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3733" b="1">
                <a:solidFill>
                  <a:srgbClr val="741B47"/>
                </a:solidFill>
                <a:latin typeface="Cambria"/>
                <a:ea typeface="Cambria"/>
                <a:cs typeface="Cambria"/>
                <a:sym typeface="Cambria"/>
              </a:rPr>
              <a:t>Number of Scholarship Applications</a:t>
            </a:r>
            <a:endParaRPr sz="3733" b="1">
              <a:solidFill>
                <a:srgbClr val="741B47"/>
              </a:solidFill>
              <a:latin typeface="Cambria"/>
              <a:ea typeface="Cambria"/>
              <a:cs typeface="Cambria"/>
              <a:sym typeface="Cambria"/>
            </a:endParaRPr>
          </a:p>
        </p:txBody>
      </p:sp>
      <p:sp>
        <p:nvSpPr>
          <p:cNvPr id="177" name="Shape 177"/>
          <p:cNvSpPr txBox="1"/>
          <p:nvPr/>
        </p:nvSpPr>
        <p:spPr>
          <a:xfrm>
            <a:off x="5647276" y="5937975"/>
            <a:ext cx="1044000" cy="40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rgbClr val="999999"/>
                </a:solidFill>
                <a:latin typeface="Cambria"/>
                <a:ea typeface="Cambria"/>
                <a:cs typeface="Cambria"/>
                <a:sym typeface="Cambria"/>
              </a:rPr>
              <a:t>Yes / No</a:t>
            </a:r>
            <a:endParaRPr sz="1600" b="1">
              <a:solidFill>
                <a:srgbClr val="999999"/>
              </a:solidFill>
              <a:latin typeface="Cambria"/>
              <a:ea typeface="Cambria"/>
              <a:cs typeface="Cambria"/>
              <a:sym typeface="Cambria"/>
            </a:endParaRPr>
          </a:p>
        </p:txBody>
      </p:sp>
      <p:sp>
        <p:nvSpPr>
          <p:cNvPr id="178" name="Shape 178"/>
          <p:cNvSpPr txBox="1"/>
          <p:nvPr/>
        </p:nvSpPr>
        <p:spPr>
          <a:xfrm rot="-5400000">
            <a:off x="2618800" y="2901452"/>
            <a:ext cx="2658000" cy="688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600" b="1">
                <a:solidFill>
                  <a:srgbClr val="999999"/>
                </a:solidFill>
                <a:latin typeface="Cambria"/>
                <a:ea typeface="Cambria"/>
                <a:cs typeface="Cambria"/>
                <a:sym typeface="Cambria"/>
              </a:rPr>
              <a:t>Number of Applications</a:t>
            </a:r>
            <a:endParaRPr sz="1600" b="1">
              <a:solidFill>
                <a:srgbClr val="999999"/>
              </a:solidFill>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1740</Words>
  <Application>Microsoft Office PowerPoint</Application>
  <PresentationFormat>Widescreen</PresentationFormat>
  <Paragraphs>185</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Alegreya</vt:lpstr>
      <vt:lpstr>Arial</vt:lpstr>
      <vt:lpstr>Calibri</vt:lpstr>
      <vt:lpstr>Cambria</vt:lpstr>
      <vt:lpstr>Garamond</vt:lpstr>
      <vt:lpstr>Office Theme</vt:lpstr>
      <vt:lpstr>Applicant Data  TEACHERS COLLEGE 7 Relational Databases | Over 45 Features/Variables | Over 200k records</vt:lpstr>
      <vt:lpstr>Applicant Data Buckets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 and Messages</vt:lpstr>
      <vt:lpstr>PowerPoint Presentation</vt:lpstr>
      <vt:lpstr>PowerPoint Presentation</vt:lpstr>
      <vt:lpstr>Logins and Messages Data (per Applicant)</vt:lpstr>
      <vt:lpstr>PowerPoint Presentation</vt:lpstr>
      <vt:lpstr>Clustering of Logins over Time</vt:lpstr>
      <vt:lpstr>Clustering Logins &amp; Messages over Time (Did Deposit)</vt:lpstr>
      <vt:lpstr>Clustering Logins &amp; Messages over Time (NO Deposit)</vt:lpstr>
      <vt:lpstr>PowerPoint Presentation</vt:lpstr>
      <vt:lpstr>Recommendations for Future Research</vt:lpstr>
      <vt:lpstr>Thank You Shreya Goel M.S. Learning Analytics | Columbia University Marketing Analytics Intern | Columbia University Mob.: (929) 248-2764  email: shreya.goel@columbia.edu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Applicant Data  TEACHERS COLLEGE 7 Relational Databases | Over 45 Features/Variables | Over 200k records</dc:title>
  <cp:lastModifiedBy>Shreya Goel</cp:lastModifiedBy>
  <cp:revision>1</cp:revision>
  <dcterms:modified xsi:type="dcterms:W3CDTF">2018-04-10T01:57:52Z</dcterms:modified>
</cp:coreProperties>
</file>